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5"/>
  </p:notesMasterIdLst>
  <p:sldIdLst>
    <p:sldId id="256" r:id="rId2"/>
    <p:sldId id="259" r:id="rId3"/>
    <p:sldId id="304" r:id="rId4"/>
    <p:sldId id="303" r:id="rId5"/>
    <p:sldId id="305" r:id="rId6"/>
    <p:sldId id="308" r:id="rId7"/>
    <p:sldId id="307" r:id="rId8"/>
    <p:sldId id="310" r:id="rId9"/>
    <p:sldId id="313" r:id="rId10"/>
    <p:sldId id="311" r:id="rId11"/>
    <p:sldId id="312" r:id="rId12"/>
    <p:sldId id="315" r:id="rId13"/>
    <p:sldId id="316" r:id="rId14"/>
    <p:sldId id="314" r:id="rId15"/>
    <p:sldId id="317" r:id="rId16"/>
    <p:sldId id="318" r:id="rId17"/>
    <p:sldId id="319" r:id="rId18"/>
    <p:sldId id="321" r:id="rId19"/>
    <p:sldId id="323" r:id="rId20"/>
    <p:sldId id="324" r:id="rId21"/>
    <p:sldId id="327" r:id="rId22"/>
    <p:sldId id="325" r:id="rId23"/>
    <p:sldId id="326" r:id="rId24"/>
  </p:sldIdLst>
  <p:sldSz cx="9144000" cy="5143500" type="screen16x9"/>
  <p:notesSz cx="6858000" cy="9144000"/>
  <p:embeddedFontLst>
    <p:embeddedFont>
      <p:font typeface="Consolas" panose="020B0609020204030204" pitchFamily="49" charset="0"/>
      <p:regular r:id="rId26"/>
      <p:bold r:id="rId27"/>
      <p:italic r:id="rId28"/>
      <p:boldItalic r:id="rId29"/>
    </p:embeddedFont>
    <p:embeddedFont>
      <p:font typeface="EB Garamond" panose="00000500000000000000" pitchFamily="2" charset="0"/>
      <p:regular r:id="rId30"/>
      <p:bold r:id="rId31"/>
      <p:italic r:id="rId32"/>
      <p:boldItalic r:id="rId33"/>
    </p:embeddedFont>
    <p:embeddedFont>
      <p:font typeface="Montserrat Black" panose="00000A00000000000000" pitchFamily="2" charset="0"/>
      <p:bold r:id="rId34"/>
      <p:boldItalic r:id="rId35"/>
    </p:embeddedFont>
    <p:embeddedFont>
      <p:font typeface="Montserrat ExtraBold" panose="00000900000000000000" pitchFamily="2" charset="0"/>
      <p:bold r:id="rId36"/>
      <p:boldItalic r:id="rId37"/>
    </p:embeddedFont>
    <p:embeddedFont>
      <p:font typeface="Montserrat Light" panose="00000400000000000000" pitchFamily="2" charset="0"/>
      <p:regular r:id="rId38"/>
      <p:bold r:id="rId39"/>
      <p:italic r:id="rId40"/>
      <p:boldItalic r:id="rId41"/>
    </p:embeddedFont>
    <p:embeddedFont>
      <p:font typeface="Source Sans Pro" panose="020B0503030403020204"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C3D1883-9210-44F1-925E-C111B1617DBF}">
  <a:tblStyle styleId="{BC3D1883-9210-44F1-925E-C111B1617DB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7" d="100"/>
          <a:sy n="117" d="100"/>
        </p:scale>
        <p:origin x="466"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sv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png>
</file>

<file path=ppt/media/image27.png>
</file>

<file path=ppt/media/image28.sv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c698b0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c698b0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473171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098641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633222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a:off x="18639" y="1507984"/>
            <a:ext cx="176" cy="172"/>
          </a:xfrm>
          <a:custGeom>
            <a:avLst/>
            <a:gdLst/>
            <a:ahLst/>
            <a:cxnLst/>
            <a:rect l="l" t="t" r="r" b="b"/>
            <a:pathLst>
              <a:path w="1" h="1" extrusionOk="0">
                <a:moveTo>
                  <a:pt x="0" y="0"/>
                </a:moveTo>
                <a:lnTo>
                  <a:pt x="0"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8639" y="2419108"/>
            <a:ext cx="176" cy="172"/>
          </a:xfrm>
          <a:custGeom>
            <a:avLst/>
            <a:gdLst/>
            <a:ahLst/>
            <a:cxnLst/>
            <a:rect l="l" t="t" r="r" b="b"/>
            <a:pathLst>
              <a:path w="1" h="1" extrusionOk="0">
                <a:moveTo>
                  <a:pt x="0" y="0"/>
                </a:move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2" name="Google Shape;12;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3" name="Google Shape;13;p2"/>
          <p:cNvSpPr txBox="1">
            <a:spLocks noGrp="1"/>
          </p:cNvSpPr>
          <p:nvPr>
            <p:ph type="ctrTitle"/>
          </p:nvPr>
        </p:nvSpPr>
        <p:spPr>
          <a:xfrm flipH="1">
            <a:off x="623625" y="2236500"/>
            <a:ext cx="3576900" cy="6705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Montserrat ExtraBold"/>
              <a:buNone/>
              <a:defRPr sz="3600">
                <a:latin typeface="Montserrat ExtraBold"/>
                <a:ea typeface="Montserrat ExtraBold"/>
                <a:cs typeface="Montserrat ExtraBold"/>
                <a:sym typeface="Montserrat Extra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flipH="1">
            <a:off x="623500" y="3116767"/>
            <a:ext cx="3629100" cy="67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EB Garamond"/>
              <a:buNone/>
              <a:defRPr sz="1400">
                <a:latin typeface="EB Garamond"/>
                <a:ea typeface="EB Garamond"/>
                <a:cs typeface="EB Garamond"/>
                <a:sym typeface="EB Garamond"/>
              </a:defRPr>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5" name="Google Shape;15;p2"/>
          <p:cNvSpPr/>
          <p:nvPr/>
        </p:nvSpPr>
        <p:spPr>
          <a:xfrm>
            <a:off x="4099510" y="-103020"/>
            <a:ext cx="5995571" cy="6199231"/>
          </a:xfrm>
          <a:custGeom>
            <a:avLst/>
            <a:gdLst/>
            <a:ahLst/>
            <a:cxnLst/>
            <a:rect l="l" t="t" r="r" b="b"/>
            <a:pathLst>
              <a:path w="201481" h="208325" extrusionOk="0">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E1DED9">
              <a:alpha val="49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1">
  <p:cSld name="CUSTOM_7">
    <p:spTree>
      <p:nvGrpSpPr>
        <p:cNvPr id="1" name="Shape 39"/>
        <p:cNvGrpSpPr/>
        <p:nvPr/>
      </p:nvGrpSpPr>
      <p:grpSpPr>
        <a:xfrm>
          <a:off x="0" y="0"/>
          <a:ext cx="0" cy="0"/>
          <a:chOff x="0" y="0"/>
          <a:chExt cx="0" cy="0"/>
        </a:xfrm>
      </p:grpSpPr>
      <p:sp>
        <p:nvSpPr>
          <p:cNvPr id="40" name="Google Shape;40;p4"/>
          <p:cNvSpPr/>
          <p:nvPr/>
        </p:nvSpPr>
        <p:spPr>
          <a:xfrm rot="-5400000">
            <a:off x="-101015" y="-226845"/>
            <a:ext cx="5995571" cy="6199231"/>
          </a:xfrm>
          <a:custGeom>
            <a:avLst/>
            <a:gdLst/>
            <a:ahLst/>
            <a:cxnLst/>
            <a:rect l="l" t="t" r="r" b="b"/>
            <a:pathLst>
              <a:path w="201481" h="208325" extrusionOk="0">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E1DED9">
              <a:alpha val="49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42" name="Google Shape;42;p4"/>
          <p:cNvSpPr txBox="1">
            <a:spLocks noGrp="1"/>
          </p:cNvSpPr>
          <p:nvPr>
            <p:ph type="subTitle" idx="1"/>
          </p:nvPr>
        </p:nvSpPr>
        <p:spPr>
          <a:xfrm>
            <a:off x="831200" y="2314225"/>
            <a:ext cx="42249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design">
  <p:cSld name="CUSTOM_6">
    <p:bg>
      <p:bgPr>
        <a:solidFill>
          <a:schemeClr val="lt1"/>
        </a:solidFill>
        <a:effectLst/>
      </p:bgPr>
    </p:bg>
    <p:spTree>
      <p:nvGrpSpPr>
        <p:cNvPr id="1" name="Shape 58"/>
        <p:cNvGrpSpPr/>
        <p:nvPr/>
      </p:nvGrpSpPr>
      <p:grpSpPr>
        <a:xfrm>
          <a:off x="0" y="0"/>
          <a:ext cx="0" cy="0"/>
          <a:chOff x="0" y="0"/>
          <a:chExt cx="0" cy="0"/>
        </a:xfrm>
      </p:grpSpPr>
      <p:sp>
        <p:nvSpPr>
          <p:cNvPr id="59" name="Google Shape;59;p7"/>
          <p:cNvSpPr/>
          <p:nvPr/>
        </p:nvSpPr>
        <p:spPr>
          <a:xfrm>
            <a:off x="742950" y="710350"/>
            <a:ext cx="8686800" cy="279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txBox="1">
            <a:spLocks noGrp="1"/>
          </p:cNvSpPr>
          <p:nvPr>
            <p:ph type="ctrTitle"/>
          </p:nvPr>
        </p:nvSpPr>
        <p:spPr>
          <a:xfrm>
            <a:off x="790975" y="720000"/>
            <a:ext cx="5012400" cy="31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200"/>
              <a:buNone/>
              <a:defRPr sz="1200">
                <a:solidFill>
                  <a:schemeClr val="lt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61" name="Google Shape;61;p7"/>
          <p:cNvSpPr/>
          <p:nvPr/>
        </p:nvSpPr>
        <p:spPr>
          <a:xfrm>
            <a:off x="419100" y="732400"/>
            <a:ext cx="235500" cy="235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95250" y="732400"/>
            <a:ext cx="235500" cy="235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47BF9-080E-7CFA-D69C-F0238788774C}"/>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48E9EC22-A3EA-C833-957A-D8CE45C3BC6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C44B2901-9248-0077-3436-8F7BACD7486D}"/>
              </a:ext>
            </a:extLst>
          </p:cNvPr>
          <p:cNvSpPr>
            <a:spLocks noGrp="1"/>
          </p:cNvSpPr>
          <p:nvPr>
            <p:ph type="dt" sz="half" idx="10"/>
          </p:nvPr>
        </p:nvSpPr>
        <p:spPr/>
        <p:txBody>
          <a:bodyPr/>
          <a:lstStyle/>
          <a:p>
            <a:fld id="{B88B77AF-9100-448F-B41C-D6D6C2D56271}" type="datetimeFigureOut">
              <a:rPr lang="id-ID" smtClean="0"/>
              <a:t>13/01/2025</a:t>
            </a:fld>
            <a:endParaRPr lang="id-ID"/>
          </a:p>
        </p:txBody>
      </p:sp>
      <p:sp>
        <p:nvSpPr>
          <p:cNvPr id="5" name="Footer Placeholder 4">
            <a:extLst>
              <a:ext uri="{FF2B5EF4-FFF2-40B4-BE49-F238E27FC236}">
                <a16:creationId xmlns:a16="http://schemas.microsoft.com/office/drawing/2014/main" id="{E76228C5-7302-ADD8-3961-D6954D5D92B0}"/>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24A3AB06-A92E-C34A-EA58-3C080BF84B77}"/>
              </a:ext>
            </a:extLst>
          </p:cNvPr>
          <p:cNvSpPr>
            <a:spLocks noGrp="1"/>
          </p:cNvSpPr>
          <p:nvPr>
            <p:ph type="sldNum" sz="quarter" idx="12"/>
          </p:nvPr>
        </p:nvSpPr>
        <p:spPr/>
        <p:txBody>
          <a:bodyPr/>
          <a:lstStyle/>
          <a:p>
            <a:fld id="{085AA6A5-BC7A-42C6-A0A9-C19891634112}" type="slidenum">
              <a:rPr lang="id-ID" smtClean="0"/>
              <a:t>‹#›</a:t>
            </a:fld>
            <a:endParaRPr lang="id-ID"/>
          </a:p>
        </p:txBody>
      </p:sp>
    </p:spTree>
    <p:extLst>
      <p:ext uri="{BB962C8B-B14F-4D97-AF65-F5344CB8AC3E}">
        <p14:creationId xmlns:p14="http://schemas.microsoft.com/office/powerpoint/2010/main" val="26783694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434343"/>
              </a:buClr>
              <a:buSzPts val="2800"/>
              <a:buFont typeface="Montserrat ExtraBold"/>
              <a:buNone/>
              <a:defRPr sz="2800">
                <a:solidFill>
                  <a:srgbClr val="434343"/>
                </a:solidFill>
                <a:latin typeface="Montserrat ExtraBold"/>
                <a:ea typeface="Montserrat ExtraBold"/>
                <a:cs typeface="Montserrat ExtraBold"/>
                <a:sym typeface="Montserrat ExtraBold"/>
              </a:defRPr>
            </a:lvl1pPr>
            <a:lvl2pPr lvl="1"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2pPr>
            <a:lvl3pPr lvl="2"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3pPr>
            <a:lvl4pPr lvl="3"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4pPr>
            <a:lvl5pPr lvl="4"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5pPr>
            <a:lvl6pPr lvl="5"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6pPr>
            <a:lvl7pPr lvl="6"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7pPr>
            <a:lvl8pPr lvl="7"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8pPr>
            <a:lvl9pPr lvl="8"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1pPr>
            <a:lvl2pPr marL="914400" lvl="1"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2pPr>
            <a:lvl3pPr marL="1371600" lvl="2"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3pPr>
            <a:lvl4pPr marL="1828800" lvl="3"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4pPr>
            <a:lvl5pPr marL="2286000" lvl="4"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5pPr>
            <a:lvl6pPr marL="2743200" lvl="5"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6pPr>
            <a:lvl7pPr marL="3200400" lvl="6"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7pPr>
            <a:lvl8pPr marL="3657600" lvl="7"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8pPr>
            <a:lvl9pPr marL="4114800" lvl="8" indent="-304800" rtl="0">
              <a:lnSpc>
                <a:spcPct val="115000"/>
              </a:lnSpc>
              <a:spcBef>
                <a:spcPts val="1600"/>
              </a:spcBef>
              <a:spcAft>
                <a:spcPts val="1600"/>
              </a:spcAft>
              <a:buClr>
                <a:srgbClr val="434343"/>
              </a:buClr>
              <a:buSzPts val="1200"/>
              <a:buFont typeface="EB Garamond"/>
              <a:buChar char="■"/>
              <a:defRPr sz="1200">
                <a:solidFill>
                  <a:srgbClr val="434343"/>
                </a:solidFill>
                <a:latin typeface="EB Garamond"/>
                <a:ea typeface="EB Garamond"/>
                <a:cs typeface="EB Garamond"/>
                <a:sym typeface="EB Garamo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63"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xml"/><Relationship Id="rId4" Type="http://schemas.openxmlformats.org/officeDocument/2006/relationships/image" Target="../media/image28.sv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3.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2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5" Type="http://schemas.openxmlformats.org/officeDocument/2006/relationships/image" Target="../media/image15.sv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6"/>
        <p:cNvGrpSpPr/>
        <p:nvPr/>
      </p:nvGrpSpPr>
      <p:grpSpPr>
        <a:xfrm>
          <a:off x="0" y="0"/>
          <a:ext cx="0" cy="0"/>
          <a:chOff x="0" y="0"/>
          <a:chExt cx="0" cy="0"/>
        </a:xfrm>
      </p:grpSpPr>
      <p:sp>
        <p:nvSpPr>
          <p:cNvPr id="97" name="Google Shape;97;p16"/>
          <p:cNvSpPr txBox="1">
            <a:spLocks noGrp="1"/>
          </p:cNvSpPr>
          <p:nvPr>
            <p:ph type="subTitle" idx="1"/>
          </p:nvPr>
        </p:nvSpPr>
        <p:spPr>
          <a:xfrm flipH="1">
            <a:off x="742950" y="3101467"/>
            <a:ext cx="36291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rgbClr val="434343"/>
                </a:solidFill>
              </a:rPr>
              <a:t>Presented by: Gerry Gumelar Karmana</a:t>
            </a:r>
          </a:p>
        </p:txBody>
      </p:sp>
      <p:sp>
        <p:nvSpPr>
          <p:cNvPr id="98" name="Google Shape;98;p16"/>
          <p:cNvSpPr txBox="1">
            <a:spLocks noGrp="1"/>
          </p:cNvSpPr>
          <p:nvPr>
            <p:ph type="ctrTitle"/>
          </p:nvPr>
        </p:nvSpPr>
        <p:spPr>
          <a:xfrm flipH="1">
            <a:off x="743024" y="2221200"/>
            <a:ext cx="4333363"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i="0" dirty="0">
                <a:solidFill>
                  <a:srgbClr val="1F2937"/>
                </a:solidFill>
                <a:effectLst/>
                <a:latin typeface="Source Sans Pro" panose="020F0502020204030204" pitchFamily="34" charset="0"/>
              </a:rPr>
              <a:t>Enhancing Real Estate Appraisals:</a:t>
            </a:r>
            <a:endParaRPr lang="en-US" dirty="0">
              <a:solidFill>
                <a:srgbClr val="434343"/>
              </a:solidFill>
            </a:endParaRPr>
          </a:p>
          <a:p>
            <a:pPr marL="0" lvl="0" indent="0" algn="l" rtl="0">
              <a:spcBef>
                <a:spcPts val="0"/>
              </a:spcBef>
              <a:spcAft>
                <a:spcPts val="0"/>
              </a:spcAft>
              <a:buNone/>
            </a:pPr>
            <a:r>
              <a:rPr lang="en-US" sz="2800" dirty="0">
                <a:solidFill>
                  <a:srgbClr val="434343"/>
                </a:solidFill>
                <a:latin typeface="Montserrat Light"/>
                <a:ea typeface="Montserrat Light"/>
                <a:cs typeface="Montserrat Light"/>
                <a:sym typeface="Montserrat Light"/>
              </a:rPr>
              <a:t>Machine Learning Approach</a:t>
            </a:r>
          </a:p>
        </p:txBody>
      </p:sp>
      <p:cxnSp>
        <p:nvCxnSpPr>
          <p:cNvPr id="99" name="Google Shape;99;p16"/>
          <p:cNvCxnSpPr/>
          <p:nvPr/>
        </p:nvCxnSpPr>
        <p:spPr>
          <a:xfrm>
            <a:off x="862400" y="2981288"/>
            <a:ext cx="1066800" cy="0"/>
          </a:xfrm>
          <a:prstGeom prst="straightConnector1">
            <a:avLst/>
          </a:prstGeom>
          <a:noFill/>
          <a:ln w="19050" cap="flat" cmpd="sng">
            <a:solidFill>
              <a:srgbClr val="434343"/>
            </a:solidFill>
            <a:prstDash val="solid"/>
            <a:round/>
            <a:headEnd type="none" w="med" len="med"/>
            <a:tailEnd type="none" w="med" len="med"/>
          </a:ln>
        </p:spPr>
      </p:cxnSp>
      <p:sp>
        <p:nvSpPr>
          <p:cNvPr id="100" name="Google Shape;100;p16"/>
          <p:cNvSpPr/>
          <p:nvPr/>
        </p:nvSpPr>
        <p:spPr>
          <a:xfrm>
            <a:off x="5459785" y="1154146"/>
            <a:ext cx="1067402" cy="636186"/>
          </a:xfrm>
          <a:custGeom>
            <a:avLst/>
            <a:gdLst/>
            <a:ahLst/>
            <a:cxnLst/>
            <a:rect l="l" t="t" r="r" b="b"/>
            <a:pathLst>
              <a:path w="35870" h="21379" extrusionOk="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6"/>
          <p:cNvSpPr/>
          <p:nvPr/>
        </p:nvSpPr>
        <p:spPr>
          <a:xfrm>
            <a:off x="7549238" y="1582862"/>
            <a:ext cx="1933583" cy="1150365"/>
          </a:xfrm>
          <a:custGeom>
            <a:avLst/>
            <a:gdLst/>
            <a:ahLst/>
            <a:cxnLst/>
            <a:rect l="l" t="t" r="r" b="b"/>
            <a:pathLst>
              <a:path w="64978" h="38658" extrusionOk="0">
                <a:moveTo>
                  <a:pt x="36630" y="1"/>
                </a:moveTo>
                <a:cubicBezTo>
                  <a:pt x="26870" y="1"/>
                  <a:pt x="18928" y="7732"/>
                  <a:pt x="18590" y="17449"/>
                </a:cubicBezTo>
                <a:lnTo>
                  <a:pt x="10605" y="17449"/>
                </a:lnTo>
                <a:cubicBezTo>
                  <a:pt x="4775" y="17449"/>
                  <a:pt x="1" y="22181"/>
                  <a:pt x="1" y="28053"/>
                </a:cubicBezTo>
                <a:cubicBezTo>
                  <a:pt x="1" y="33883"/>
                  <a:pt x="4775" y="38615"/>
                  <a:pt x="10605" y="38657"/>
                </a:cubicBezTo>
                <a:lnTo>
                  <a:pt x="54374" y="38657"/>
                </a:lnTo>
                <a:cubicBezTo>
                  <a:pt x="60204" y="38615"/>
                  <a:pt x="64936" y="33883"/>
                  <a:pt x="64978" y="28053"/>
                </a:cubicBezTo>
                <a:cubicBezTo>
                  <a:pt x="64936" y="22307"/>
                  <a:pt x="60373" y="17618"/>
                  <a:pt x="54627" y="17449"/>
                </a:cubicBezTo>
                <a:cubicBezTo>
                  <a:pt x="54289" y="7732"/>
                  <a:pt x="46347" y="1"/>
                  <a:pt x="366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6"/>
          <p:cNvSpPr/>
          <p:nvPr/>
        </p:nvSpPr>
        <p:spPr>
          <a:xfrm>
            <a:off x="4105800" y="1878775"/>
            <a:ext cx="5253835" cy="2215912"/>
          </a:xfrm>
          <a:custGeom>
            <a:avLst/>
            <a:gdLst/>
            <a:ahLst/>
            <a:cxnLst/>
            <a:rect l="l" t="t" r="r" b="b"/>
            <a:pathLst>
              <a:path w="176555" h="70244" extrusionOk="0">
                <a:moveTo>
                  <a:pt x="120155" y="0"/>
                </a:moveTo>
                <a:cubicBezTo>
                  <a:pt x="118869" y="0"/>
                  <a:pt x="117584" y="529"/>
                  <a:pt x="116647" y="1590"/>
                </a:cubicBezTo>
                <a:lnTo>
                  <a:pt x="100846" y="18616"/>
                </a:lnTo>
                <a:cubicBezTo>
                  <a:pt x="100662" y="18823"/>
                  <a:pt x="100404" y="18930"/>
                  <a:pt x="100145" y="18930"/>
                </a:cubicBezTo>
                <a:cubicBezTo>
                  <a:pt x="99927" y="18930"/>
                  <a:pt x="99710" y="18855"/>
                  <a:pt x="99537" y="18701"/>
                </a:cubicBezTo>
                <a:lnTo>
                  <a:pt x="87369" y="6702"/>
                </a:lnTo>
                <a:cubicBezTo>
                  <a:pt x="86486" y="5819"/>
                  <a:pt x="85322" y="5371"/>
                  <a:pt x="84158" y="5371"/>
                </a:cubicBezTo>
                <a:cubicBezTo>
                  <a:pt x="83206" y="5371"/>
                  <a:pt x="82253" y="5671"/>
                  <a:pt x="81455" y="6280"/>
                </a:cubicBezTo>
                <a:lnTo>
                  <a:pt x="71653" y="13546"/>
                </a:lnTo>
                <a:cubicBezTo>
                  <a:pt x="71526" y="13715"/>
                  <a:pt x="71315" y="13842"/>
                  <a:pt x="71104" y="13884"/>
                </a:cubicBezTo>
                <a:lnTo>
                  <a:pt x="59908" y="1801"/>
                </a:lnTo>
                <a:cubicBezTo>
                  <a:pt x="58971" y="740"/>
                  <a:pt x="57686" y="212"/>
                  <a:pt x="56400" y="212"/>
                </a:cubicBezTo>
                <a:cubicBezTo>
                  <a:pt x="55077" y="212"/>
                  <a:pt x="53753" y="772"/>
                  <a:pt x="52811" y="1886"/>
                </a:cubicBezTo>
                <a:lnTo>
                  <a:pt x="44826" y="10885"/>
                </a:lnTo>
                <a:cubicBezTo>
                  <a:pt x="44125" y="11663"/>
                  <a:pt x="42994" y="11904"/>
                  <a:pt x="41862" y="11904"/>
                </a:cubicBezTo>
                <a:cubicBezTo>
                  <a:pt x="41766" y="11904"/>
                  <a:pt x="41669" y="11902"/>
                  <a:pt x="41573" y="11899"/>
                </a:cubicBezTo>
                <a:cubicBezTo>
                  <a:pt x="41417" y="11888"/>
                  <a:pt x="41262" y="11883"/>
                  <a:pt x="41108" y="11883"/>
                </a:cubicBezTo>
                <a:cubicBezTo>
                  <a:pt x="38741" y="11883"/>
                  <a:pt x="36502" y="13084"/>
                  <a:pt x="35193" y="15067"/>
                </a:cubicBezTo>
                <a:cubicBezTo>
                  <a:pt x="26448" y="28164"/>
                  <a:pt x="1" y="69947"/>
                  <a:pt x="677" y="69947"/>
                </a:cubicBezTo>
                <a:lnTo>
                  <a:pt x="6127" y="69947"/>
                </a:lnTo>
                <a:cubicBezTo>
                  <a:pt x="6084" y="69990"/>
                  <a:pt x="6042" y="70032"/>
                  <a:pt x="6084" y="70032"/>
                </a:cubicBezTo>
                <a:lnTo>
                  <a:pt x="35235" y="69990"/>
                </a:lnTo>
                <a:lnTo>
                  <a:pt x="170471" y="70243"/>
                </a:lnTo>
                <a:cubicBezTo>
                  <a:pt x="170217" y="70032"/>
                  <a:pt x="169922" y="69863"/>
                  <a:pt x="169626" y="69736"/>
                </a:cubicBezTo>
                <a:lnTo>
                  <a:pt x="175836" y="69736"/>
                </a:lnTo>
                <a:cubicBezTo>
                  <a:pt x="176555" y="69736"/>
                  <a:pt x="150065" y="27953"/>
                  <a:pt x="141362" y="14856"/>
                </a:cubicBezTo>
                <a:cubicBezTo>
                  <a:pt x="139996" y="12847"/>
                  <a:pt x="137712" y="11678"/>
                  <a:pt x="135310" y="11678"/>
                </a:cubicBezTo>
                <a:cubicBezTo>
                  <a:pt x="135187" y="11678"/>
                  <a:pt x="135064" y="11681"/>
                  <a:pt x="134940" y="11688"/>
                </a:cubicBezTo>
                <a:cubicBezTo>
                  <a:pt x="134843" y="11691"/>
                  <a:pt x="134746" y="11693"/>
                  <a:pt x="134649" y="11693"/>
                </a:cubicBezTo>
                <a:cubicBezTo>
                  <a:pt x="133518" y="11693"/>
                  <a:pt x="132391" y="11455"/>
                  <a:pt x="131730" y="10716"/>
                </a:cubicBezTo>
                <a:lnTo>
                  <a:pt x="123745" y="1675"/>
                </a:lnTo>
                <a:cubicBezTo>
                  <a:pt x="122802" y="560"/>
                  <a:pt x="121478" y="0"/>
                  <a:pt x="1201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6"/>
          <p:cNvSpPr/>
          <p:nvPr/>
        </p:nvSpPr>
        <p:spPr>
          <a:xfrm>
            <a:off x="7323230" y="1878175"/>
            <a:ext cx="687696" cy="405505"/>
          </a:xfrm>
          <a:custGeom>
            <a:avLst/>
            <a:gdLst/>
            <a:ahLst/>
            <a:cxnLst/>
            <a:rect l="l" t="t" r="r" b="b"/>
            <a:pathLst>
              <a:path w="23110" h="13627" extrusionOk="0">
                <a:moveTo>
                  <a:pt x="12284" y="1"/>
                </a:moveTo>
                <a:cubicBezTo>
                  <a:pt x="10726" y="1"/>
                  <a:pt x="9155" y="919"/>
                  <a:pt x="7722" y="2582"/>
                </a:cubicBezTo>
                <a:lnTo>
                  <a:pt x="456" y="10187"/>
                </a:lnTo>
                <a:cubicBezTo>
                  <a:pt x="1" y="10717"/>
                  <a:pt x="396" y="11486"/>
                  <a:pt x="1031" y="11486"/>
                </a:cubicBezTo>
                <a:cubicBezTo>
                  <a:pt x="1104" y="11486"/>
                  <a:pt x="1180" y="11476"/>
                  <a:pt x="1258" y="11454"/>
                </a:cubicBezTo>
                <a:lnTo>
                  <a:pt x="6835" y="9891"/>
                </a:lnTo>
                <a:cubicBezTo>
                  <a:pt x="6912" y="9869"/>
                  <a:pt x="6988" y="9858"/>
                  <a:pt x="7063" y="9858"/>
                </a:cubicBezTo>
                <a:cubicBezTo>
                  <a:pt x="7278" y="9858"/>
                  <a:pt x="7481" y="9945"/>
                  <a:pt x="7638" y="10102"/>
                </a:cubicBezTo>
                <a:lnTo>
                  <a:pt x="10933" y="13397"/>
                </a:lnTo>
                <a:cubicBezTo>
                  <a:pt x="11087" y="13552"/>
                  <a:pt x="11294" y="13627"/>
                  <a:pt x="11502" y="13627"/>
                </a:cubicBezTo>
                <a:cubicBezTo>
                  <a:pt x="11749" y="13627"/>
                  <a:pt x="11997" y="13520"/>
                  <a:pt x="12158" y="13313"/>
                </a:cubicBezTo>
                <a:lnTo>
                  <a:pt x="14355" y="10187"/>
                </a:lnTo>
                <a:cubicBezTo>
                  <a:pt x="14533" y="9938"/>
                  <a:pt x="14771" y="9838"/>
                  <a:pt x="15018" y="9838"/>
                </a:cubicBezTo>
                <a:cubicBezTo>
                  <a:pt x="15064" y="9838"/>
                  <a:pt x="15111" y="9842"/>
                  <a:pt x="15158" y="9849"/>
                </a:cubicBezTo>
                <a:lnTo>
                  <a:pt x="21918" y="11158"/>
                </a:lnTo>
                <a:cubicBezTo>
                  <a:pt x="21965" y="11167"/>
                  <a:pt x="22011" y="11171"/>
                  <a:pt x="22056" y="11171"/>
                </a:cubicBezTo>
                <a:cubicBezTo>
                  <a:pt x="22698" y="11171"/>
                  <a:pt x="23110" y="10362"/>
                  <a:pt x="22636" y="9849"/>
                </a:cubicBezTo>
                <a:lnTo>
                  <a:pt x="16045" y="1990"/>
                </a:lnTo>
                <a:cubicBezTo>
                  <a:pt x="14858" y="631"/>
                  <a:pt x="13576" y="1"/>
                  <a:pt x="12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6"/>
          <p:cNvSpPr/>
          <p:nvPr/>
        </p:nvSpPr>
        <p:spPr>
          <a:xfrm>
            <a:off x="5457613" y="1877074"/>
            <a:ext cx="701087" cy="421961"/>
          </a:xfrm>
          <a:custGeom>
            <a:avLst/>
            <a:gdLst/>
            <a:ahLst/>
            <a:cxnLst/>
            <a:rect l="l" t="t" r="r" b="b"/>
            <a:pathLst>
              <a:path w="23560" h="14180" extrusionOk="0">
                <a:moveTo>
                  <a:pt x="10667" y="1"/>
                </a:moveTo>
                <a:cubicBezTo>
                  <a:pt x="9609" y="1"/>
                  <a:pt x="8540" y="436"/>
                  <a:pt x="7509" y="1436"/>
                </a:cubicBezTo>
                <a:lnTo>
                  <a:pt x="496" y="9632"/>
                </a:lnTo>
                <a:cubicBezTo>
                  <a:pt x="1" y="10127"/>
                  <a:pt x="393" y="10986"/>
                  <a:pt x="1120" y="10986"/>
                </a:cubicBezTo>
                <a:cubicBezTo>
                  <a:pt x="1137" y="10986"/>
                  <a:pt x="1154" y="10985"/>
                  <a:pt x="1172" y="10984"/>
                </a:cubicBezTo>
                <a:lnTo>
                  <a:pt x="7974" y="10139"/>
                </a:lnTo>
                <a:cubicBezTo>
                  <a:pt x="8004" y="10135"/>
                  <a:pt x="8035" y="10133"/>
                  <a:pt x="8065" y="10133"/>
                </a:cubicBezTo>
                <a:cubicBezTo>
                  <a:pt x="8329" y="10133"/>
                  <a:pt x="8583" y="10292"/>
                  <a:pt x="8734" y="10519"/>
                </a:cubicBezTo>
                <a:lnTo>
                  <a:pt x="10762" y="13815"/>
                </a:lnTo>
                <a:cubicBezTo>
                  <a:pt x="10914" y="14043"/>
                  <a:pt x="11173" y="14180"/>
                  <a:pt x="11438" y="14180"/>
                </a:cubicBezTo>
                <a:cubicBezTo>
                  <a:pt x="11614" y="14180"/>
                  <a:pt x="11793" y="14119"/>
                  <a:pt x="11945" y="13984"/>
                </a:cubicBezTo>
                <a:lnTo>
                  <a:pt x="15494" y="10900"/>
                </a:lnTo>
                <a:cubicBezTo>
                  <a:pt x="15635" y="10787"/>
                  <a:pt x="15813" y="10731"/>
                  <a:pt x="16004" y="10731"/>
                </a:cubicBezTo>
                <a:cubicBezTo>
                  <a:pt x="16100" y="10731"/>
                  <a:pt x="16198" y="10745"/>
                  <a:pt x="16297" y="10773"/>
                </a:cubicBezTo>
                <a:lnTo>
                  <a:pt x="21789" y="12758"/>
                </a:lnTo>
                <a:cubicBezTo>
                  <a:pt x="21860" y="12788"/>
                  <a:pt x="21935" y="12801"/>
                  <a:pt x="22012" y="12801"/>
                </a:cubicBezTo>
                <a:cubicBezTo>
                  <a:pt x="22710" y="12801"/>
                  <a:pt x="23560" y="11682"/>
                  <a:pt x="23141" y="11111"/>
                </a:cubicBezTo>
                <a:lnTo>
                  <a:pt x="15959" y="3422"/>
                </a:lnTo>
                <a:cubicBezTo>
                  <a:pt x="14415" y="1390"/>
                  <a:pt x="12558" y="1"/>
                  <a:pt x="10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6"/>
          <p:cNvSpPr/>
          <p:nvPr/>
        </p:nvSpPr>
        <p:spPr>
          <a:xfrm>
            <a:off x="3600418" y="3969026"/>
            <a:ext cx="6231905" cy="731707"/>
          </a:xfrm>
          <a:custGeom>
            <a:avLst/>
            <a:gdLst/>
            <a:ahLst/>
            <a:cxnLst/>
            <a:rect l="l" t="t" r="r" b="b"/>
            <a:pathLst>
              <a:path w="209423" h="24589" extrusionOk="0">
                <a:moveTo>
                  <a:pt x="24588" y="0"/>
                </a:moveTo>
                <a:cubicBezTo>
                  <a:pt x="11027" y="42"/>
                  <a:pt x="42" y="11027"/>
                  <a:pt x="0" y="24589"/>
                </a:cubicBezTo>
                <a:lnTo>
                  <a:pt x="209423" y="24589"/>
                </a:lnTo>
                <a:cubicBezTo>
                  <a:pt x="209381" y="11027"/>
                  <a:pt x="198396" y="42"/>
                  <a:pt x="1848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6"/>
          <p:cNvSpPr/>
          <p:nvPr/>
        </p:nvSpPr>
        <p:spPr>
          <a:xfrm>
            <a:off x="7762956" y="3001580"/>
            <a:ext cx="958013" cy="1241572"/>
          </a:xfrm>
          <a:custGeom>
            <a:avLst/>
            <a:gdLst/>
            <a:ahLst/>
            <a:cxnLst/>
            <a:rect l="l" t="t" r="r" b="b"/>
            <a:pathLst>
              <a:path w="32194" h="41723" extrusionOk="0">
                <a:moveTo>
                  <a:pt x="16306" y="0"/>
                </a:moveTo>
                <a:cubicBezTo>
                  <a:pt x="15667" y="0"/>
                  <a:pt x="15019" y="35"/>
                  <a:pt x="14365" y="107"/>
                </a:cubicBezTo>
                <a:cubicBezTo>
                  <a:pt x="7098" y="867"/>
                  <a:pt x="1268" y="6275"/>
                  <a:pt x="465" y="13035"/>
                </a:cubicBezTo>
                <a:cubicBezTo>
                  <a:pt x="1" y="16879"/>
                  <a:pt x="1099" y="20682"/>
                  <a:pt x="3550" y="23639"/>
                </a:cubicBezTo>
                <a:cubicBezTo>
                  <a:pt x="5366" y="25878"/>
                  <a:pt x="6296" y="28709"/>
                  <a:pt x="6127" y="31582"/>
                </a:cubicBezTo>
                <a:cubicBezTo>
                  <a:pt x="6084" y="31793"/>
                  <a:pt x="6084" y="32004"/>
                  <a:pt x="6127" y="32215"/>
                </a:cubicBezTo>
                <a:cubicBezTo>
                  <a:pt x="6127" y="37454"/>
                  <a:pt x="10647" y="41637"/>
                  <a:pt x="16266" y="41721"/>
                </a:cubicBezTo>
                <a:cubicBezTo>
                  <a:pt x="16322" y="41722"/>
                  <a:pt x="16377" y="41723"/>
                  <a:pt x="16432" y="41723"/>
                </a:cubicBezTo>
                <a:cubicBezTo>
                  <a:pt x="21936" y="41723"/>
                  <a:pt x="26534" y="37571"/>
                  <a:pt x="26659" y="32384"/>
                </a:cubicBezTo>
                <a:cubicBezTo>
                  <a:pt x="26659" y="31920"/>
                  <a:pt x="26659" y="31455"/>
                  <a:pt x="26575" y="30990"/>
                </a:cubicBezTo>
                <a:cubicBezTo>
                  <a:pt x="26279" y="28413"/>
                  <a:pt x="27082" y="25878"/>
                  <a:pt x="28772" y="23935"/>
                </a:cubicBezTo>
                <a:cubicBezTo>
                  <a:pt x="30968" y="21358"/>
                  <a:pt x="32194" y="18105"/>
                  <a:pt x="32194" y="14683"/>
                </a:cubicBezTo>
                <a:cubicBezTo>
                  <a:pt x="32154" y="6571"/>
                  <a:pt x="25068" y="0"/>
                  <a:pt x="16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6"/>
          <p:cNvSpPr/>
          <p:nvPr/>
        </p:nvSpPr>
        <p:spPr>
          <a:xfrm>
            <a:off x="8058418" y="3481539"/>
            <a:ext cx="384705" cy="1168904"/>
          </a:xfrm>
          <a:custGeom>
            <a:avLst/>
            <a:gdLst/>
            <a:ahLst/>
            <a:cxnLst/>
            <a:rect l="l" t="t" r="r" b="b"/>
            <a:pathLst>
              <a:path w="12928" h="39281" extrusionOk="0">
                <a:moveTo>
                  <a:pt x="6295" y="1"/>
                </a:moveTo>
                <a:cubicBezTo>
                  <a:pt x="5894" y="1"/>
                  <a:pt x="5492" y="265"/>
                  <a:pt x="5450" y="793"/>
                </a:cubicBezTo>
                <a:lnTo>
                  <a:pt x="5492" y="8524"/>
                </a:lnTo>
                <a:lnTo>
                  <a:pt x="1690" y="3328"/>
                </a:lnTo>
                <a:cubicBezTo>
                  <a:pt x="1515" y="3102"/>
                  <a:pt x="1250" y="2981"/>
                  <a:pt x="994" y="2981"/>
                </a:cubicBezTo>
                <a:cubicBezTo>
                  <a:pt x="817" y="2981"/>
                  <a:pt x="645" y="3038"/>
                  <a:pt x="507" y="3159"/>
                </a:cubicBezTo>
                <a:cubicBezTo>
                  <a:pt x="84" y="3412"/>
                  <a:pt x="0" y="3961"/>
                  <a:pt x="296" y="4342"/>
                </a:cubicBezTo>
                <a:lnTo>
                  <a:pt x="5196" y="11017"/>
                </a:lnTo>
                <a:cubicBezTo>
                  <a:pt x="5281" y="11143"/>
                  <a:pt x="5365" y="11228"/>
                  <a:pt x="5492" y="11270"/>
                </a:cubicBezTo>
                <a:lnTo>
                  <a:pt x="5619" y="38436"/>
                </a:lnTo>
                <a:cubicBezTo>
                  <a:pt x="5619" y="38900"/>
                  <a:pt x="5999" y="39281"/>
                  <a:pt x="6464" y="39281"/>
                </a:cubicBezTo>
                <a:cubicBezTo>
                  <a:pt x="6971" y="39281"/>
                  <a:pt x="7351" y="38900"/>
                  <a:pt x="7309" y="38436"/>
                </a:cubicBezTo>
                <a:lnTo>
                  <a:pt x="7224" y="17861"/>
                </a:lnTo>
                <a:lnTo>
                  <a:pt x="12632" y="11355"/>
                </a:lnTo>
                <a:cubicBezTo>
                  <a:pt x="12928" y="10974"/>
                  <a:pt x="12886" y="10468"/>
                  <a:pt x="12548" y="10172"/>
                </a:cubicBezTo>
                <a:cubicBezTo>
                  <a:pt x="12381" y="10024"/>
                  <a:pt x="12182" y="9957"/>
                  <a:pt x="11986" y="9957"/>
                </a:cubicBezTo>
                <a:cubicBezTo>
                  <a:pt x="11735" y="9957"/>
                  <a:pt x="11489" y="10066"/>
                  <a:pt x="11322" y="10256"/>
                </a:cubicBezTo>
                <a:lnTo>
                  <a:pt x="7224" y="15199"/>
                </a:lnTo>
                <a:lnTo>
                  <a:pt x="7140" y="793"/>
                </a:lnTo>
                <a:cubicBezTo>
                  <a:pt x="7098" y="265"/>
                  <a:pt x="6696" y="1"/>
                  <a:pt x="629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6"/>
          <p:cNvSpPr/>
          <p:nvPr/>
        </p:nvSpPr>
        <p:spPr>
          <a:xfrm>
            <a:off x="8340014" y="2352718"/>
            <a:ext cx="1157894" cy="1500730"/>
          </a:xfrm>
          <a:custGeom>
            <a:avLst/>
            <a:gdLst/>
            <a:ahLst/>
            <a:cxnLst/>
            <a:rect l="l" t="t" r="r" b="b"/>
            <a:pathLst>
              <a:path w="38911" h="50432" extrusionOk="0">
                <a:moveTo>
                  <a:pt x="19282" y="1"/>
                </a:moveTo>
                <a:cubicBezTo>
                  <a:pt x="8639" y="1"/>
                  <a:pt x="1" y="8002"/>
                  <a:pt x="1" y="17856"/>
                </a:cubicBezTo>
                <a:cubicBezTo>
                  <a:pt x="1" y="21954"/>
                  <a:pt x="1521" y="25926"/>
                  <a:pt x="4225" y="29010"/>
                </a:cubicBezTo>
                <a:cubicBezTo>
                  <a:pt x="6253" y="31333"/>
                  <a:pt x="7225" y="34417"/>
                  <a:pt x="6845" y="37502"/>
                </a:cubicBezTo>
                <a:cubicBezTo>
                  <a:pt x="6760" y="38093"/>
                  <a:pt x="6760" y="38642"/>
                  <a:pt x="6760" y="39234"/>
                </a:cubicBezTo>
                <a:cubicBezTo>
                  <a:pt x="6969" y="45451"/>
                  <a:pt x="12494" y="50432"/>
                  <a:pt x="19142" y="50432"/>
                </a:cubicBezTo>
                <a:cubicBezTo>
                  <a:pt x="19225" y="50432"/>
                  <a:pt x="19309" y="50431"/>
                  <a:pt x="19392" y="50429"/>
                </a:cubicBezTo>
                <a:cubicBezTo>
                  <a:pt x="26194" y="50303"/>
                  <a:pt x="31602" y="45191"/>
                  <a:pt x="31602" y="38896"/>
                </a:cubicBezTo>
                <a:lnTo>
                  <a:pt x="31602" y="38177"/>
                </a:lnTo>
                <a:cubicBezTo>
                  <a:pt x="31391" y="34671"/>
                  <a:pt x="32447" y="31249"/>
                  <a:pt x="34644" y="28545"/>
                </a:cubicBezTo>
                <a:cubicBezTo>
                  <a:pt x="37601" y="24954"/>
                  <a:pt x="38911" y="20307"/>
                  <a:pt x="38362" y="15702"/>
                </a:cubicBezTo>
                <a:cubicBezTo>
                  <a:pt x="37305" y="7548"/>
                  <a:pt x="30292" y="1042"/>
                  <a:pt x="21462" y="112"/>
                </a:cubicBezTo>
                <a:cubicBezTo>
                  <a:pt x="20728" y="37"/>
                  <a:pt x="20000" y="1"/>
                  <a:pt x="19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6"/>
          <p:cNvSpPr/>
          <p:nvPr/>
        </p:nvSpPr>
        <p:spPr>
          <a:xfrm>
            <a:off x="8685290" y="2926800"/>
            <a:ext cx="455587" cy="1724893"/>
          </a:xfrm>
          <a:custGeom>
            <a:avLst/>
            <a:gdLst/>
            <a:ahLst/>
            <a:cxnLst/>
            <a:rect l="l" t="t" r="r" b="b"/>
            <a:pathLst>
              <a:path w="15310" h="57965" extrusionOk="0">
                <a:moveTo>
                  <a:pt x="7705" y="1"/>
                </a:moveTo>
                <a:cubicBezTo>
                  <a:pt x="7325" y="1"/>
                  <a:pt x="6987" y="339"/>
                  <a:pt x="6987" y="719"/>
                </a:cubicBezTo>
                <a:lnTo>
                  <a:pt x="6987" y="11070"/>
                </a:lnTo>
                <a:lnTo>
                  <a:pt x="1832" y="3972"/>
                </a:lnTo>
                <a:cubicBezTo>
                  <a:pt x="1676" y="3743"/>
                  <a:pt x="1464" y="3648"/>
                  <a:pt x="1256" y="3648"/>
                </a:cubicBezTo>
                <a:cubicBezTo>
                  <a:pt x="735" y="3648"/>
                  <a:pt x="239" y="4243"/>
                  <a:pt x="692" y="4817"/>
                </a:cubicBezTo>
                <a:lnTo>
                  <a:pt x="6564" y="12886"/>
                </a:lnTo>
                <a:cubicBezTo>
                  <a:pt x="6649" y="13055"/>
                  <a:pt x="6818" y="13140"/>
                  <a:pt x="6944" y="13182"/>
                </a:cubicBezTo>
                <a:lnTo>
                  <a:pt x="6944" y="19012"/>
                </a:lnTo>
                <a:lnTo>
                  <a:pt x="1410" y="12422"/>
                </a:lnTo>
                <a:cubicBezTo>
                  <a:pt x="1257" y="12289"/>
                  <a:pt x="1090" y="12233"/>
                  <a:pt x="931" y="12233"/>
                </a:cubicBezTo>
                <a:cubicBezTo>
                  <a:pt x="428" y="12233"/>
                  <a:pt x="1" y="12795"/>
                  <a:pt x="354" y="13309"/>
                </a:cubicBezTo>
                <a:lnTo>
                  <a:pt x="6987" y="21251"/>
                </a:lnTo>
                <a:lnTo>
                  <a:pt x="6987" y="57247"/>
                </a:lnTo>
                <a:cubicBezTo>
                  <a:pt x="6987" y="57627"/>
                  <a:pt x="7282" y="57923"/>
                  <a:pt x="7663" y="57965"/>
                </a:cubicBezTo>
                <a:cubicBezTo>
                  <a:pt x="8085" y="57923"/>
                  <a:pt x="8381" y="57627"/>
                  <a:pt x="8381" y="57247"/>
                </a:cubicBezTo>
                <a:lnTo>
                  <a:pt x="8381" y="21251"/>
                </a:lnTo>
                <a:lnTo>
                  <a:pt x="15014" y="13309"/>
                </a:lnTo>
                <a:cubicBezTo>
                  <a:pt x="15309" y="13013"/>
                  <a:pt x="15267" y="12591"/>
                  <a:pt x="14971" y="12337"/>
                </a:cubicBezTo>
                <a:cubicBezTo>
                  <a:pt x="14834" y="12219"/>
                  <a:pt x="14661" y="12156"/>
                  <a:pt x="14489" y="12156"/>
                </a:cubicBezTo>
                <a:cubicBezTo>
                  <a:pt x="14290" y="12156"/>
                  <a:pt x="14093" y="12240"/>
                  <a:pt x="13957" y="12422"/>
                </a:cubicBezTo>
                <a:lnTo>
                  <a:pt x="8381" y="19012"/>
                </a:lnTo>
                <a:lnTo>
                  <a:pt x="8381" y="13182"/>
                </a:lnTo>
                <a:cubicBezTo>
                  <a:pt x="8550" y="13140"/>
                  <a:pt x="8719" y="13055"/>
                  <a:pt x="8803" y="12886"/>
                </a:cubicBezTo>
                <a:lnTo>
                  <a:pt x="14676" y="4817"/>
                </a:lnTo>
                <a:cubicBezTo>
                  <a:pt x="15129" y="4243"/>
                  <a:pt x="14632" y="3648"/>
                  <a:pt x="14111" y="3648"/>
                </a:cubicBezTo>
                <a:cubicBezTo>
                  <a:pt x="13903" y="3648"/>
                  <a:pt x="13692" y="3743"/>
                  <a:pt x="13535" y="3972"/>
                </a:cubicBezTo>
                <a:lnTo>
                  <a:pt x="8381" y="11070"/>
                </a:lnTo>
                <a:lnTo>
                  <a:pt x="8381" y="719"/>
                </a:lnTo>
                <a:cubicBezTo>
                  <a:pt x="8381" y="339"/>
                  <a:pt x="8085" y="1"/>
                  <a:pt x="770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6"/>
          <p:cNvSpPr/>
          <p:nvPr/>
        </p:nvSpPr>
        <p:spPr>
          <a:xfrm>
            <a:off x="9008843" y="3349386"/>
            <a:ext cx="755602" cy="979230"/>
          </a:xfrm>
          <a:custGeom>
            <a:avLst/>
            <a:gdLst/>
            <a:ahLst/>
            <a:cxnLst/>
            <a:rect l="l" t="t" r="r" b="b"/>
            <a:pathLst>
              <a:path w="25392" h="32907" extrusionOk="0">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6"/>
          <p:cNvSpPr/>
          <p:nvPr/>
        </p:nvSpPr>
        <p:spPr>
          <a:xfrm>
            <a:off x="9243927" y="3724807"/>
            <a:ext cx="308466" cy="924387"/>
          </a:xfrm>
          <a:custGeom>
            <a:avLst/>
            <a:gdLst/>
            <a:ahLst/>
            <a:cxnLst/>
            <a:rect l="l" t="t" r="r" b="b"/>
            <a:pathLst>
              <a:path w="10366" h="31064" extrusionOk="0">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6"/>
          <p:cNvSpPr/>
          <p:nvPr/>
        </p:nvSpPr>
        <p:spPr>
          <a:xfrm>
            <a:off x="4232764" y="3146589"/>
            <a:ext cx="859962" cy="1112901"/>
          </a:xfrm>
          <a:custGeom>
            <a:avLst/>
            <a:gdLst/>
            <a:ahLst/>
            <a:cxnLst/>
            <a:rect l="l" t="t" r="r" b="b"/>
            <a:pathLst>
              <a:path w="28899" h="37399" extrusionOk="0">
                <a:moveTo>
                  <a:pt x="14304" y="0"/>
                </a:moveTo>
                <a:cubicBezTo>
                  <a:pt x="6444" y="0"/>
                  <a:pt x="40" y="5896"/>
                  <a:pt x="1" y="13189"/>
                </a:cubicBezTo>
                <a:cubicBezTo>
                  <a:pt x="1" y="16231"/>
                  <a:pt x="1099" y="19189"/>
                  <a:pt x="3085" y="21470"/>
                </a:cubicBezTo>
                <a:cubicBezTo>
                  <a:pt x="4606" y="23202"/>
                  <a:pt x="5324" y="25484"/>
                  <a:pt x="5028" y="27765"/>
                </a:cubicBezTo>
                <a:cubicBezTo>
                  <a:pt x="4986" y="28187"/>
                  <a:pt x="4944" y="28610"/>
                  <a:pt x="4986" y="29032"/>
                </a:cubicBezTo>
                <a:cubicBezTo>
                  <a:pt x="5070" y="33670"/>
                  <a:pt x="9202" y="37399"/>
                  <a:pt x="14157" y="37399"/>
                </a:cubicBezTo>
                <a:cubicBezTo>
                  <a:pt x="14212" y="37399"/>
                  <a:pt x="14267" y="37398"/>
                  <a:pt x="14323" y="37398"/>
                </a:cubicBezTo>
                <a:cubicBezTo>
                  <a:pt x="19350" y="37313"/>
                  <a:pt x="23406" y="33553"/>
                  <a:pt x="23406" y="28863"/>
                </a:cubicBezTo>
                <a:lnTo>
                  <a:pt x="23406" y="28356"/>
                </a:lnTo>
                <a:cubicBezTo>
                  <a:pt x="23237" y="25779"/>
                  <a:pt x="24082" y="23202"/>
                  <a:pt x="25687" y="21217"/>
                </a:cubicBezTo>
                <a:cubicBezTo>
                  <a:pt x="27884" y="18555"/>
                  <a:pt x="28898" y="15133"/>
                  <a:pt x="28476" y="11711"/>
                </a:cubicBezTo>
                <a:cubicBezTo>
                  <a:pt x="27758" y="5627"/>
                  <a:pt x="22519" y="769"/>
                  <a:pt x="16013" y="93"/>
                </a:cubicBezTo>
                <a:cubicBezTo>
                  <a:pt x="15437" y="30"/>
                  <a:pt x="14867" y="0"/>
                  <a:pt x="143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6"/>
          <p:cNvSpPr/>
          <p:nvPr/>
        </p:nvSpPr>
        <p:spPr>
          <a:xfrm>
            <a:off x="4473443" y="3572359"/>
            <a:ext cx="352745" cy="1054517"/>
          </a:xfrm>
          <a:custGeom>
            <a:avLst/>
            <a:gdLst/>
            <a:ahLst/>
            <a:cxnLst/>
            <a:rect l="l" t="t" r="r" b="b"/>
            <a:pathLst>
              <a:path w="11854" h="35437" extrusionOk="0">
                <a:moveTo>
                  <a:pt x="6251" y="1"/>
                </a:moveTo>
                <a:cubicBezTo>
                  <a:pt x="5844" y="1"/>
                  <a:pt x="5432" y="276"/>
                  <a:pt x="5474" y="825"/>
                </a:cubicBezTo>
                <a:lnTo>
                  <a:pt x="5432" y="13753"/>
                </a:lnTo>
                <a:lnTo>
                  <a:pt x="1714" y="9317"/>
                </a:lnTo>
                <a:cubicBezTo>
                  <a:pt x="1549" y="9096"/>
                  <a:pt x="1341" y="9005"/>
                  <a:pt x="1136" y="9005"/>
                </a:cubicBezTo>
                <a:cubicBezTo>
                  <a:pt x="555" y="9005"/>
                  <a:pt x="0" y="9737"/>
                  <a:pt x="531" y="10331"/>
                </a:cubicBezTo>
                <a:lnTo>
                  <a:pt x="5390" y="16119"/>
                </a:lnTo>
                <a:lnTo>
                  <a:pt x="5305" y="34581"/>
                </a:lnTo>
                <a:cubicBezTo>
                  <a:pt x="5263" y="35151"/>
                  <a:pt x="5664" y="35436"/>
                  <a:pt x="6066" y="35436"/>
                </a:cubicBezTo>
                <a:cubicBezTo>
                  <a:pt x="6467" y="35436"/>
                  <a:pt x="6868" y="35151"/>
                  <a:pt x="6826" y="34581"/>
                </a:cubicBezTo>
                <a:lnTo>
                  <a:pt x="6953" y="10246"/>
                </a:lnTo>
                <a:cubicBezTo>
                  <a:pt x="7037" y="10162"/>
                  <a:pt x="7164" y="10119"/>
                  <a:pt x="7206" y="9993"/>
                </a:cubicBezTo>
                <a:lnTo>
                  <a:pt x="11600" y="4036"/>
                </a:lnTo>
                <a:cubicBezTo>
                  <a:pt x="11854" y="3698"/>
                  <a:pt x="11811" y="3191"/>
                  <a:pt x="11473" y="2979"/>
                </a:cubicBezTo>
                <a:cubicBezTo>
                  <a:pt x="11336" y="2877"/>
                  <a:pt x="11178" y="2829"/>
                  <a:pt x="11022" y="2829"/>
                </a:cubicBezTo>
                <a:cubicBezTo>
                  <a:pt x="10793" y="2829"/>
                  <a:pt x="10568" y="2931"/>
                  <a:pt x="10417" y="3106"/>
                </a:cubicBezTo>
                <a:lnTo>
                  <a:pt x="6995" y="7796"/>
                </a:lnTo>
                <a:lnTo>
                  <a:pt x="6995" y="825"/>
                </a:lnTo>
                <a:cubicBezTo>
                  <a:pt x="7059" y="276"/>
                  <a:pt x="6657" y="1"/>
                  <a:pt x="6251"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6"/>
          <p:cNvSpPr/>
          <p:nvPr/>
        </p:nvSpPr>
        <p:spPr>
          <a:xfrm>
            <a:off x="4838746" y="2563044"/>
            <a:ext cx="1038447" cy="1346943"/>
          </a:xfrm>
          <a:custGeom>
            <a:avLst/>
            <a:gdLst/>
            <a:ahLst/>
            <a:cxnLst/>
            <a:rect l="l" t="t" r="r" b="b"/>
            <a:pathLst>
              <a:path w="34897" h="45264" extrusionOk="0">
                <a:moveTo>
                  <a:pt x="17276" y="0"/>
                </a:moveTo>
                <a:cubicBezTo>
                  <a:pt x="7751" y="0"/>
                  <a:pt x="0" y="7161"/>
                  <a:pt x="0" y="16027"/>
                </a:cubicBezTo>
                <a:cubicBezTo>
                  <a:pt x="0" y="19703"/>
                  <a:pt x="1310" y="23294"/>
                  <a:pt x="3760" y="26082"/>
                </a:cubicBezTo>
                <a:cubicBezTo>
                  <a:pt x="5619" y="28152"/>
                  <a:pt x="6464" y="30898"/>
                  <a:pt x="6168" y="33687"/>
                </a:cubicBezTo>
                <a:cubicBezTo>
                  <a:pt x="6084" y="34194"/>
                  <a:pt x="6084" y="34701"/>
                  <a:pt x="6084" y="35208"/>
                </a:cubicBezTo>
                <a:cubicBezTo>
                  <a:pt x="6251" y="40775"/>
                  <a:pt x="11271" y="45264"/>
                  <a:pt x="17281" y="45264"/>
                </a:cubicBezTo>
                <a:cubicBezTo>
                  <a:pt x="17337" y="45264"/>
                  <a:pt x="17393" y="45263"/>
                  <a:pt x="17449" y="45263"/>
                </a:cubicBezTo>
                <a:cubicBezTo>
                  <a:pt x="23490" y="45136"/>
                  <a:pt x="28391" y="40573"/>
                  <a:pt x="28391" y="34912"/>
                </a:cubicBezTo>
                <a:lnTo>
                  <a:pt x="28391" y="34236"/>
                </a:lnTo>
                <a:cubicBezTo>
                  <a:pt x="28180" y="31109"/>
                  <a:pt x="29151" y="28025"/>
                  <a:pt x="31095" y="25617"/>
                </a:cubicBezTo>
                <a:cubicBezTo>
                  <a:pt x="33714" y="22364"/>
                  <a:pt x="34897" y="18224"/>
                  <a:pt x="34390" y="14084"/>
                </a:cubicBezTo>
                <a:cubicBezTo>
                  <a:pt x="33460" y="6775"/>
                  <a:pt x="27166" y="944"/>
                  <a:pt x="19223" y="99"/>
                </a:cubicBezTo>
                <a:cubicBezTo>
                  <a:pt x="18567" y="33"/>
                  <a:pt x="17917" y="0"/>
                  <a:pt x="17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6"/>
          <p:cNvSpPr/>
          <p:nvPr/>
        </p:nvSpPr>
        <p:spPr>
          <a:xfrm>
            <a:off x="5148522" y="3078920"/>
            <a:ext cx="409344" cy="1546378"/>
          </a:xfrm>
          <a:custGeom>
            <a:avLst/>
            <a:gdLst/>
            <a:ahLst/>
            <a:cxnLst/>
            <a:rect l="l" t="t" r="r" b="b"/>
            <a:pathLst>
              <a:path w="13756" h="51966" extrusionOk="0">
                <a:moveTo>
                  <a:pt x="6954" y="1"/>
                </a:moveTo>
                <a:cubicBezTo>
                  <a:pt x="6574" y="1"/>
                  <a:pt x="6320" y="296"/>
                  <a:pt x="6320" y="634"/>
                </a:cubicBezTo>
                <a:lnTo>
                  <a:pt x="6320" y="9887"/>
                </a:lnTo>
                <a:lnTo>
                  <a:pt x="1673" y="3549"/>
                </a:lnTo>
                <a:cubicBezTo>
                  <a:pt x="1543" y="3336"/>
                  <a:pt x="1360" y="3249"/>
                  <a:pt x="1176" y="3249"/>
                </a:cubicBezTo>
                <a:cubicBezTo>
                  <a:pt x="705" y="3249"/>
                  <a:pt x="233" y="3823"/>
                  <a:pt x="659" y="4310"/>
                </a:cubicBezTo>
                <a:lnTo>
                  <a:pt x="5940" y="11577"/>
                </a:lnTo>
                <a:cubicBezTo>
                  <a:pt x="6025" y="11703"/>
                  <a:pt x="6151" y="11788"/>
                  <a:pt x="6320" y="11830"/>
                </a:cubicBezTo>
                <a:lnTo>
                  <a:pt x="6320" y="17069"/>
                </a:lnTo>
                <a:lnTo>
                  <a:pt x="1293" y="11112"/>
                </a:lnTo>
                <a:cubicBezTo>
                  <a:pt x="1160" y="10979"/>
                  <a:pt x="1010" y="10923"/>
                  <a:pt x="865" y="10923"/>
                </a:cubicBezTo>
                <a:cubicBezTo>
                  <a:pt x="409" y="10923"/>
                  <a:pt x="1" y="11476"/>
                  <a:pt x="321" y="11957"/>
                </a:cubicBezTo>
                <a:lnTo>
                  <a:pt x="6320" y="19012"/>
                </a:lnTo>
                <a:lnTo>
                  <a:pt x="6320" y="51332"/>
                </a:lnTo>
                <a:cubicBezTo>
                  <a:pt x="6278" y="51670"/>
                  <a:pt x="6574" y="51966"/>
                  <a:pt x="6954" y="51966"/>
                </a:cubicBezTo>
                <a:cubicBezTo>
                  <a:pt x="7292" y="51966"/>
                  <a:pt x="7546" y="51670"/>
                  <a:pt x="7546" y="51332"/>
                </a:cubicBezTo>
                <a:lnTo>
                  <a:pt x="7546" y="19012"/>
                </a:lnTo>
                <a:lnTo>
                  <a:pt x="13545" y="11915"/>
                </a:lnTo>
                <a:cubicBezTo>
                  <a:pt x="13756" y="11661"/>
                  <a:pt x="13714" y="11281"/>
                  <a:pt x="13460" y="11027"/>
                </a:cubicBezTo>
                <a:cubicBezTo>
                  <a:pt x="13351" y="10936"/>
                  <a:pt x="13210" y="10892"/>
                  <a:pt x="13068" y="10892"/>
                </a:cubicBezTo>
                <a:cubicBezTo>
                  <a:pt x="12881" y="10892"/>
                  <a:pt x="12693" y="10968"/>
                  <a:pt x="12573" y="11112"/>
                </a:cubicBezTo>
                <a:lnTo>
                  <a:pt x="7588" y="17069"/>
                </a:lnTo>
                <a:lnTo>
                  <a:pt x="7588" y="11788"/>
                </a:lnTo>
                <a:cubicBezTo>
                  <a:pt x="7715" y="11788"/>
                  <a:pt x="7841" y="11703"/>
                  <a:pt x="7926" y="11577"/>
                </a:cubicBezTo>
                <a:lnTo>
                  <a:pt x="13207" y="4310"/>
                </a:lnTo>
                <a:cubicBezTo>
                  <a:pt x="13515" y="3816"/>
                  <a:pt x="13103" y="3323"/>
                  <a:pt x="12660" y="3323"/>
                </a:cubicBezTo>
                <a:cubicBezTo>
                  <a:pt x="12497" y="3323"/>
                  <a:pt x="12330" y="3390"/>
                  <a:pt x="12193" y="3549"/>
                </a:cubicBezTo>
                <a:lnTo>
                  <a:pt x="7588" y="9887"/>
                </a:lnTo>
                <a:lnTo>
                  <a:pt x="7588" y="634"/>
                </a:lnTo>
                <a:cubicBezTo>
                  <a:pt x="7588" y="296"/>
                  <a:pt x="7292" y="1"/>
                  <a:pt x="695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5360484" y="2865202"/>
            <a:ext cx="1982593" cy="667610"/>
          </a:xfrm>
          <a:custGeom>
            <a:avLst/>
            <a:gdLst/>
            <a:ahLst/>
            <a:cxnLst/>
            <a:rect l="l" t="t" r="r" b="b"/>
            <a:pathLst>
              <a:path w="66625" h="22435" extrusionOk="0">
                <a:moveTo>
                  <a:pt x="21462" y="0"/>
                </a:moveTo>
                <a:lnTo>
                  <a:pt x="0" y="22434"/>
                </a:lnTo>
                <a:lnTo>
                  <a:pt x="44825" y="22434"/>
                </a:lnTo>
                <a:lnTo>
                  <a:pt x="666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6"/>
          <p:cNvSpPr/>
          <p:nvPr/>
        </p:nvSpPr>
        <p:spPr>
          <a:xfrm>
            <a:off x="6694364" y="2862672"/>
            <a:ext cx="1361554" cy="784527"/>
          </a:xfrm>
          <a:custGeom>
            <a:avLst/>
            <a:gdLst/>
            <a:ahLst/>
            <a:cxnLst/>
            <a:rect l="l" t="t" r="r" b="b"/>
            <a:pathLst>
              <a:path w="45755" h="26364" extrusionOk="0">
                <a:moveTo>
                  <a:pt x="21927" y="1"/>
                </a:moveTo>
                <a:lnTo>
                  <a:pt x="21800" y="85"/>
                </a:lnTo>
                <a:lnTo>
                  <a:pt x="0" y="22519"/>
                </a:lnTo>
                <a:lnTo>
                  <a:pt x="3845" y="26364"/>
                </a:lnTo>
                <a:lnTo>
                  <a:pt x="23617" y="7437"/>
                </a:lnTo>
                <a:lnTo>
                  <a:pt x="42501" y="26364"/>
                </a:lnTo>
                <a:lnTo>
                  <a:pt x="45755" y="23111"/>
                </a:lnTo>
                <a:lnTo>
                  <a:pt x="21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6"/>
          <p:cNvSpPr/>
          <p:nvPr/>
        </p:nvSpPr>
        <p:spPr>
          <a:xfrm>
            <a:off x="5345397" y="3532782"/>
            <a:ext cx="1463385" cy="114418"/>
          </a:xfrm>
          <a:custGeom>
            <a:avLst/>
            <a:gdLst/>
            <a:ahLst/>
            <a:cxnLst/>
            <a:rect l="l" t="t" r="r" b="b"/>
            <a:pathLst>
              <a:path w="49177" h="3845" extrusionOk="0">
                <a:moveTo>
                  <a:pt x="0" y="0"/>
                </a:moveTo>
                <a:lnTo>
                  <a:pt x="3338" y="3845"/>
                </a:lnTo>
                <a:lnTo>
                  <a:pt x="49177" y="3845"/>
                </a:lnTo>
                <a:lnTo>
                  <a:pt x="453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p:nvPr/>
        </p:nvSpPr>
        <p:spPr>
          <a:xfrm>
            <a:off x="6801224" y="3078920"/>
            <a:ext cx="1142807" cy="1469693"/>
          </a:xfrm>
          <a:custGeom>
            <a:avLst/>
            <a:gdLst/>
            <a:ahLst/>
            <a:cxnLst/>
            <a:rect l="l" t="t" r="r" b="b"/>
            <a:pathLst>
              <a:path w="38404" h="49389" extrusionOk="0">
                <a:moveTo>
                  <a:pt x="19857" y="1"/>
                </a:moveTo>
                <a:lnTo>
                  <a:pt x="254" y="18590"/>
                </a:lnTo>
                <a:lnTo>
                  <a:pt x="0" y="19054"/>
                </a:lnTo>
                <a:lnTo>
                  <a:pt x="0" y="49389"/>
                </a:lnTo>
                <a:lnTo>
                  <a:pt x="38403" y="49135"/>
                </a:lnTo>
                <a:lnTo>
                  <a:pt x="38403" y="18843"/>
                </a:lnTo>
                <a:lnTo>
                  <a:pt x="38403" y="18590"/>
                </a:lnTo>
                <a:lnTo>
                  <a:pt x="1985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6"/>
          <p:cNvSpPr/>
          <p:nvPr/>
        </p:nvSpPr>
        <p:spPr>
          <a:xfrm>
            <a:off x="7145696" y="3824435"/>
            <a:ext cx="261509" cy="163458"/>
          </a:xfrm>
          <a:custGeom>
            <a:avLst/>
            <a:gdLst/>
            <a:ahLst/>
            <a:cxnLst/>
            <a:rect l="l" t="t" r="r" b="b"/>
            <a:pathLst>
              <a:path w="8788" h="5493" extrusionOk="0">
                <a:moveTo>
                  <a:pt x="803" y="1"/>
                </a:moveTo>
                <a:cubicBezTo>
                  <a:pt x="338" y="1"/>
                  <a:pt x="0" y="339"/>
                  <a:pt x="0" y="803"/>
                </a:cubicBezTo>
                <a:lnTo>
                  <a:pt x="0" y="5493"/>
                </a:lnTo>
                <a:lnTo>
                  <a:pt x="8788" y="5493"/>
                </a:lnTo>
                <a:lnTo>
                  <a:pt x="8788" y="1"/>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6"/>
          <p:cNvSpPr/>
          <p:nvPr/>
        </p:nvSpPr>
        <p:spPr>
          <a:xfrm>
            <a:off x="7145696" y="4053240"/>
            <a:ext cx="261509" cy="174796"/>
          </a:xfrm>
          <a:custGeom>
            <a:avLst/>
            <a:gdLst/>
            <a:ahLst/>
            <a:cxnLst/>
            <a:rect l="l" t="t" r="r" b="b"/>
            <a:pathLst>
              <a:path w="8788" h="5874" extrusionOk="0">
                <a:moveTo>
                  <a:pt x="0" y="1"/>
                </a:moveTo>
                <a:lnTo>
                  <a:pt x="0" y="5028"/>
                </a:lnTo>
                <a:cubicBezTo>
                  <a:pt x="0" y="5493"/>
                  <a:pt x="338" y="5831"/>
                  <a:pt x="803" y="5873"/>
                </a:cubicBezTo>
                <a:lnTo>
                  <a:pt x="8788" y="5873"/>
                </a:lnTo>
                <a:lnTo>
                  <a:pt x="8788" y="1"/>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p:nvPr/>
        </p:nvSpPr>
        <p:spPr>
          <a:xfrm>
            <a:off x="7472553" y="3824435"/>
            <a:ext cx="241423" cy="163458"/>
          </a:xfrm>
          <a:custGeom>
            <a:avLst/>
            <a:gdLst/>
            <a:ahLst/>
            <a:cxnLst/>
            <a:rect l="l" t="t" r="r" b="b"/>
            <a:pathLst>
              <a:path w="8113" h="5493" extrusionOk="0">
                <a:moveTo>
                  <a:pt x="0" y="1"/>
                </a:moveTo>
                <a:lnTo>
                  <a:pt x="0" y="5493"/>
                </a:lnTo>
                <a:lnTo>
                  <a:pt x="8112" y="5493"/>
                </a:lnTo>
                <a:lnTo>
                  <a:pt x="8112" y="803"/>
                </a:lnTo>
                <a:cubicBezTo>
                  <a:pt x="8112" y="339"/>
                  <a:pt x="7732" y="1"/>
                  <a:pt x="7267"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7472553" y="4053240"/>
            <a:ext cx="241423" cy="173546"/>
          </a:xfrm>
          <a:custGeom>
            <a:avLst/>
            <a:gdLst/>
            <a:ahLst/>
            <a:cxnLst/>
            <a:rect l="l" t="t" r="r" b="b"/>
            <a:pathLst>
              <a:path w="8113" h="5832" extrusionOk="0">
                <a:moveTo>
                  <a:pt x="0" y="1"/>
                </a:moveTo>
                <a:lnTo>
                  <a:pt x="0" y="5831"/>
                </a:lnTo>
                <a:lnTo>
                  <a:pt x="7267" y="5831"/>
                </a:lnTo>
                <a:cubicBezTo>
                  <a:pt x="7732" y="5831"/>
                  <a:pt x="8112" y="5493"/>
                  <a:pt x="8112" y="5028"/>
                </a:cubicBezTo>
                <a:lnTo>
                  <a:pt x="8112" y="1"/>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5452257" y="3639641"/>
            <a:ext cx="1348997" cy="908973"/>
          </a:xfrm>
          <a:custGeom>
            <a:avLst/>
            <a:gdLst/>
            <a:ahLst/>
            <a:cxnLst/>
            <a:rect l="l" t="t" r="r" b="b"/>
            <a:pathLst>
              <a:path w="45333" h="30546" extrusionOk="0">
                <a:moveTo>
                  <a:pt x="0" y="0"/>
                </a:moveTo>
                <a:lnTo>
                  <a:pt x="0" y="30546"/>
                </a:lnTo>
                <a:lnTo>
                  <a:pt x="45332" y="30546"/>
                </a:lnTo>
                <a:lnTo>
                  <a:pt x="45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a:off x="5978994" y="3972776"/>
            <a:ext cx="270347" cy="568309"/>
          </a:xfrm>
          <a:custGeom>
            <a:avLst/>
            <a:gdLst/>
            <a:ahLst/>
            <a:cxnLst/>
            <a:rect l="l" t="t" r="r" b="b"/>
            <a:pathLst>
              <a:path w="9085" h="19098" extrusionOk="0">
                <a:moveTo>
                  <a:pt x="1015" y="1"/>
                </a:moveTo>
                <a:cubicBezTo>
                  <a:pt x="466" y="1"/>
                  <a:pt x="1" y="466"/>
                  <a:pt x="1" y="1015"/>
                </a:cubicBezTo>
                <a:lnTo>
                  <a:pt x="1" y="19097"/>
                </a:lnTo>
                <a:lnTo>
                  <a:pt x="9084" y="19097"/>
                </a:lnTo>
                <a:lnTo>
                  <a:pt x="9084" y="1015"/>
                </a:lnTo>
                <a:cubicBezTo>
                  <a:pt x="9084" y="466"/>
                  <a:pt x="8620" y="1"/>
                  <a:pt x="8070"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6"/>
          <p:cNvSpPr/>
          <p:nvPr/>
        </p:nvSpPr>
        <p:spPr>
          <a:xfrm>
            <a:off x="6519599" y="3976555"/>
            <a:ext cx="114447" cy="94331"/>
          </a:xfrm>
          <a:custGeom>
            <a:avLst/>
            <a:gdLst/>
            <a:ahLst/>
            <a:cxnLst/>
            <a:rect l="l" t="t" r="r" b="b"/>
            <a:pathLst>
              <a:path w="3846" h="3170" extrusionOk="0">
                <a:moveTo>
                  <a:pt x="1" y="1"/>
                </a:moveTo>
                <a:lnTo>
                  <a:pt x="1" y="3169"/>
                </a:lnTo>
                <a:lnTo>
                  <a:pt x="3845" y="3127"/>
                </a:lnTo>
                <a:lnTo>
                  <a:pt x="3845" y="381"/>
                </a:lnTo>
                <a:cubicBezTo>
                  <a:pt x="3845" y="170"/>
                  <a:pt x="3718" y="1"/>
                  <a:pt x="3507"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a:off x="6378786" y="3976555"/>
            <a:ext cx="115697" cy="93081"/>
          </a:xfrm>
          <a:custGeom>
            <a:avLst/>
            <a:gdLst/>
            <a:ahLst/>
            <a:cxnLst/>
            <a:rect l="l" t="t" r="r" b="b"/>
            <a:pathLst>
              <a:path w="3888" h="3128" extrusionOk="0">
                <a:moveTo>
                  <a:pt x="381" y="1"/>
                </a:moveTo>
                <a:cubicBezTo>
                  <a:pt x="170" y="1"/>
                  <a:pt x="1" y="170"/>
                  <a:pt x="1" y="339"/>
                </a:cubicBezTo>
                <a:lnTo>
                  <a:pt x="1" y="3127"/>
                </a:lnTo>
                <a:lnTo>
                  <a:pt x="3888" y="3127"/>
                </a:lnTo>
                <a:lnTo>
                  <a:pt x="3888" y="1"/>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p:nvPr/>
        </p:nvSpPr>
        <p:spPr>
          <a:xfrm>
            <a:off x="6378786" y="4094752"/>
            <a:ext cx="115697" cy="94302"/>
          </a:xfrm>
          <a:custGeom>
            <a:avLst/>
            <a:gdLst/>
            <a:ahLst/>
            <a:cxnLst/>
            <a:rect l="l" t="t" r="r" b="b"/>
            <a:pathLst>
              <a:path w="3888" h="3169" extrusionOk="0">
                <a:moveTo>
                  <a:pt x="3888" y="0"/>
                </a:moveTo>
                <a:lnTo>
                  <a:pt x="1" y="42"/>
                </a:lnTo>
                <a:lnTo>
                  <a:pt x="1" y="2831"/>
                </a:lnTo>
                <a:cubicBezTo>
                  <a:pt x="1" y="3000"/>
                  <a:pt x="170" y="3169"/>
                  <a:pt x="381" y="3169"/>
                </a:cubicBezTo>
                <a:lnTo>
                  <a:pt x="3888" y="3169"/>
                </a:lnTo>
                <a:lnTo>
                  <a:pt x="3888" y="0"/>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a:off x="6519599" y="4096002"/>
            <a:ext cx="114447" cy="93052"/>
          </a:xfrm>
          <a:custGeom>
            <a:avLst/>
            <a:gdLst/>
            <a:ahLst/>
            <a:cxnLst/>
            <a:rect l="l" t="t" r="r" b="b"/>
            <a:pathLst>
              <a:path w="3846" h="3127" extrusionOk="0">
                <a:moveTo>
                  <a:pt x="1" y="0"/>
                </a:moveTo>
                <a:lnTo>
                  <a:pt x="1" y="3127"/>
                </a:lnTo>
                <a:lnTo>
                  <a:pt x="3507" y="3127"/>
                </a:lnTo>
                <a:cubicBezTo>
                  <a:pt x="3718" y="3127"/>
                  <a:pt x="3845" y="2958"/>
                  <a:pt x="3845" y="2789"/>
                </a:cubicBezTo>
                <a:lnTo>
                  <a:pt x="3845" y="0"/>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6"/>
          <p:cNvSpPr/>
          <p:nvPr/>
        </p:nvSpPr>
        <p:spPr>
          <a:xfrm>
            <a:off x="5732602" y="3976555"/>
            <a:ext cx="115697" cy="94331"/>
          </a:xfrm>
          <a:custGeom>
            <a:avLst/>
            <a:gdLst/>
            <a:ahLst/>
            <a:cxnLst/>
            <a:rect l="l" t="t" r="r" b="b"/>
            <a:pathLst>
              <a:path w="3888" h="3170" extrusionOk="0">
                <a:moveTo>
                  <a:pt x="0" y="1"/>
                </a:moveTo>
                <a:lnTo>
                  <a:pt x="0" y="3169"/>
                </a:lnTo>
                <a:lnTo>
                  <a:pt x="3887" y="3127"/>
                </a:lnTo>
                <a:lnTo>
                  <a:pt x="3887" y="381"/>
                </a:lnTo>
                <a:cubicBezTo>
                  <a:pt x="3845" y="170"/>
                  <a:pt x="3718" y="1"/>
                  <a:pt x="3507"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6"/>
          <p:cNvSpPr/>
          <p:nvPr/>
        </p:nvSpPr>
        <p:spPr>
          <a:xfrm>
            <a:off x="5732602" y="4096002"/>
            <a:ext cx="114418" cy="93052"/>
          </a:xfrm>
          <a:custGeom>
            <a:avLst/>
            <a:gdLst/>
            <a:ahLst/>
            <a:cxnLst/>
            <a:rect l="l" t="t" r="r" b="b"/>
            <a:pathLst>
              <a:path w="3845" h="3127" extrusionOk="0">
                <a:moveTo>
                  <a:pt x="0" y="0"/>
                </a:moveTo>
                <a:lnTo>
                  <a:pt x="0" y="3127"/>
                </a:lnTo>
                <a:lnTo>
                  <a:pt x="3507" y="3127"/>
                </a:lnTo>
                <a:cubicBezTo>
                  <a:pt x="3676" y="3127"/>
                  <a:pt x="3845" y="2958"/>
                  <a:pt x="3845" y="2789"/>
                </a:cubicBezTo>
                <a:lnTo>
                  <a:pt x="3845" y="0"/>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6"/>
          <p:cNvSpPr/>
          <p:nvPr/>
        </p:nvSpPr>
        <p:spPr>
          <a:xfrm>
            <a:off x="5591790" y="3976555"/>
            <a:ext cx="114447" cy="93081"/>
          </a:xfrm>
          <a:custGeom>
            <a:avLst/>
            <a:gdLst/>
            <a:ahLst/>
            <a:cxnLst/>
            <a:rect l="l" t="t" r="r" b="b"/>
            <a:pathLst>
              <a:path w="3846" h="3128" extrusionOk="0">
                <a:moveTo>
                  <a:pt x="381" y="1"/>
                </a:moveTo>
                <a:cubicBezTo>
                  <a:pt x="170" y="1"/>
                  <a:pt x="1" y="170"/>
                  <a:pt x="1" y="339"/>
                </a:cubicBezTo>
                <a:lnTo>
                  <a:pt x="1" y="3127"/>
                </a:lnTo>
                <a:lnTo>
                  <a:pt x="3845" y="3127"/>
                </a:lnTo>
                <a:lnTo>
                  <a:pt x="3845" y="1"/>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a:off x="5591790" y="4094752"/>
            <a:ext cx="114447" cy="94302"/>
          </a:xfrm>
          <a:custGeom>
            <a:avLst/>
            <a:gdLst/>
            <a:ahLst/>
            <a:cxnLst/>
            <a:rect l="l" t="t" r="r" b="b"/>
            <a:pathLst>
              <a:path w="3846" h="3169" extrusionOk="0">
                <a:moveTo>
                  <a:pt x="3845" y="0"/>
                </a:moveTo>
                <a:lnTo>
                  <a:pt x="1" y="42"/>
                </a:lnTo>
                <a:lnTo>
                  <a:pt x="1" y="2831"/>
                </a:lnTo>
                <a:cubicBezTo>
                  <a:pt x="1" y="3000"/>
                  <a:pt x="170" y="3169"/>
                  <a:pt x="381" y="3169"/>
                </a:cubicBezTo>
                <a:lnTo>
                  <a:pt x="3845" y="3169"/>
                </a:lnTo>
                <a:lnTo>
                  <a:pt x="3845" y="0"/>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p:nvPr/>
        </p:nvSpPr>
        <p:spPr>
          <a:xfrm>
            <a:off x="4281800" y="4546074"/>
            <a:ext cx="4972210" cy="667574"/>
          </a:xfrm>
          <a:custGeom>
            <a:avLst/>
            <a:gdLst/>
            <a:ahLst/>
            <a:cxnLst/>
            <a:rect l="l" t="t" r="r" b="b"/>
            <a:pathLst>
              <a:path w="167091" h="20111" extrusionOk="0">
                <a:moveTo>
                  <a:pt x="18547" y="0"/>
                </a:moveTo>
                <a:cubicBezTo>
                  <a:pt x="8323" y="0"/>
                  <a:pt x="0" y="8323"/>
                  <a:pt x="0" y="18589"/>
                </a:cubicBezTo>
                <a:lnTo>
                  <a:pt x="0" y="20110"/>
                </a:lnTo>
                <a:lnTo>
                  <a:pt x="167091" y="20110"/>
                </a:lnTo>
                <a:lnTo>
                  <a:pt x="167091" y="18589"/>
                </a:lnTo>
                <a:cubicBezTo>
                  <a:pt x="167091" y="8323"/>
                  <a:pt x="158768" y="0"/>
                  <a:pt x="1485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6"/>
          <p:cNvSpPr/>
          <p:nvPr/>
        </p:nvSpPr>
        <p:spPr>
          <a:xfrm>
            <a:off x="4945605" y="4939567"/>
            <a:ext cx="3542779" cy="426217"/>
          </a:xfrm>
          <a:custGeom>
            <a:avLst/>
            <a:gdLst/>
            <a:ahLst/>
            <a:cxnLst/>
            <a:rect l="l" t="t" r="r" b="b"/>
            <a:pathLst>
              <a:path w="119055" h="14323" extrusionOk="0">
                <a:moveTo>
                  <a:pt x="13224" y="1"/>
                </a:moveTo>
                <a:cubicBezTo>
                  <a:pt x="5915" y="1"/>
                  <a:pt x="0" y="5915"/>
                  <a:pt x="0" y="13224"/>
                </a:cubicBezTo>
                <a:lnTo>
                  <a:pt x="0" y="14323"/>
                </a:lnTo>
                <a:lnTo>
                  <a:pt x="119055" y="14323"/>
                </a:lnTo>
                <a:lnTo>
                  <a:pt x="119055" y="13224"/>
                </a:lnTo>
                <a:cubicBezTo>
                  <a:pt x="119055" y="5915"/>
                  <a:pt x="113098" y="1"/>
                  <a:pt x="1057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6"/>
          <p:cNvSpPr/>
          <p:nvPr/>
        </p:nvSpPr>
        <p:spPr>
          <a:xfrm>
            <a:off x="7706387" y="4205539"/>
            <a:ext cx="668859" cy="867342"/>
          </a:xfrm>
          <a:custGeom>
            <a:avLst/>
            <a:gdLst/>
            <a:ahLst/>
            <a:cxnLst/>
            <a:rect l="l" t="t" r="r" b="b"/>
            <a:pathLst>
              <a:path w="22477" h="29147" extrusionOk="0">
                <a:moveTo>
                  <a:pt x="11078" y="1"/>
                </a:moveTo>
                <a:cubicBezTo>
                  <a:pt x="4980" y="1"/>
                  <a:pt x="40" y="4601"/>
                  <a:pt x="1" y="10261"/>
                </a:cubicBezTo>
                <a:cubicBezTo>
                  <a:pt x="1" y="12627"/>
                  <a:pt x="846" y="14908"/>
                  <a:pt x="2409" y="16725"/>
                </a:cubicBezTo>
                <a:cubicBezTo>
                  <a:pt x="3592" y="18077"/>
                  <a:pt x="4141" y="19851"/>
                  <a:pt x="3930" y="21626"/>
                </a:cubicBezTo>
                <a:cubicBezTo>
                  <a:pt x="3887" y="21964"/>
                  <a:pt x="3845" y="22302"/>
                  <a:pt x="3887" y="22640"/>
                </a:cubicBezTo>
                <a:cubicBezTo>
                  <a:pt x="3971" y="26247"/>
                  <a:pt x="7179" y="29146"/>
                  <a:pt x="11070" y="29146"/>
                </a:cubicBezTo>
                <a:cubicBezTo>
                  <a:pt x="11098" y="29146"/>
                  <a:pt x="11126" y="29146"/>
                  <a:pt x="11154" y="29146"/>
                </a:cubicBezTo>
                <a:cubicBezTo>
                  <a:pt x="15041" y="29104"/>
                  <a:pt x="18209" y="26146"/>
                  <a:pt x="18252" y="22513"/>
                </a:cubicBezTo>
                <a:lnTo>
                  <a:pt x="18252" y="22048"/>
                </a:lnTo>
                <a:cubicBezTo>
                  <a:pt x="18125" y="20063"/>
                  <a:pt x="18759" y="18077"/>
                  <a:pt x="20026" y="16514"/>
                </a:cubicBezTo>
                <a:cubicBezTo>
                  <a:pt x="21716" y="14444"/>
                  <a:pt x="22476" y="11782"/>
                  <a:pt x="22181" y="9120"/>
                </a:cubicBezTo>
                <a:cubicBezTo>
                  <a:pt x="21589" y="4346"/>
                  <a:pt x="17533" y="629"/>
                  <a:pt x="12464" y="79"/>
                </a:cubicBezTo>
                <a:cubicBezTo>
                  <a:pt x="11996" y="26"/>
                  <a:pt x="11534" y="1"/>
                  <a:pt x="110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6"/>
          <p:cNvSpPr/>
          <p:nvPr/>
        </p:nvSpPr>
        <p:spPr>
          <a:xfrm>
            <a:off x="7896091" y="4537276"/>
            <a:ext cx="272966" cy="820027"/>
          </a:xfrm>
          <a:custGeom>
            <a:avLst/>
            <a:gdLst/>
            <a:ahLst/>
            <a:cxnLst/>
            <a:rect l="l" t="t" r="r" b="b"/>
            <a:pathLst>
              <a:path w="9173" h="27557" extrusionOk="0">
                <a:moveTo>
                  <a:pt x="4779" y="0"/>
                </a:moveTo>
                <a:cubicBezTo>
                  <a:pt x="4462" y="0"/>
                  <a:pt x="4145" y="212"/>
                  <a:pt x="4188" y="634"/>
                </a:cubicBezTo>
                <a:lnTo>
                  <a:pt x="4145" y="10731"/>
                </a:lnTo>
                <a:lnTo>
                  <a:pt x="1272" y="7267"/>
                </a:lnTo>
                <a:cubicBezTo>
                  <a:pt x="1139" y="7112"/>
                  <a:pt x="980" y="7047"/>
                  <a:pt x="826" y="7047"/>
                </a:cubicBezTo>
                <a:cubicBezTo>
                  <a:pt x="393" y="7047"/>
                  <a:pt x="0" y="7560"/>
                  <a:pt x="343" y="8027"/>
                </a:cubicBezTo>
                <a:lnTo>
                  <a:pt x="4145" y="12548"/>
                </a:lnTo>
                <a:lnTo>
                  <a:pt x="4061" y="26955"/>
                </a:lnTo>
                <a:cubicBezTo>
                  <a:pt x="4040" y="27356"/>
                  <a:pt x="4335" y="27557"/>
                  <a:pt x="4636" y="27557"/>
                </a:cubicBezTo>
                <a:cubicBezTo>
                  <a:pt x="4937" y="27557"/>
                  <a:pt x="5244" y="27356"/>
                  <a:pt x="5244" y="26955"/>
                </a:cubicBezTo>
                <a:lnTo>
                  <a:pt x="5328" y="7985"/>
                </a:lnTo>
                <a:cubicBezTo>
                  <a:pt x="5413" y="7943"/>
                  <a:pt x="5455" y="7858"/>
                  <a:pt x="5539" y="7816"/>
                </a:cubicBezTo>
                <a:lnTo>
                  <a:pt x="8962" y="3127"/>
                </a:lnTo>
                <a:cubicBezTo>
                  <a:pt x="9173" y="2873"/>
                  <a:pt x="9088" y="2493"/>
                  <a:pt x="8835" y="2324"/>
                </a:cubicBezTo>
                <a:cubicBezTo>
                  <a:pt x="8729" y="2236"/>
                  <a:pt x="8602" y="2192"/>
                  <a:pt x="8476" y="2192"/>
                </a:cubicBezTo>
                <a:cubicBezTo>
                  <a:pt x="8301" y="2192"/>
                  <a:pt x="8131" y="2278"/>
                  <a:pt x="8032" y="2451"/>
                </a:cubicBezTo>
                <a:lnTo>
                  <a:pt x="5371" y="6042"/>
                </a:lnTo>
                <a:lnTo>
                  <a:pt x="5371" y="634"/>
                </a:lnTo>
                <a:cubicBezTo>
                  <a:pt x="5413" y="212"/>
                  <a:pt x="5096" y="0"/>
                  <a:pt x="4779"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6"/>
          <p:cNvSpPr/>
          <p:nvPr/>
        </p:nvSpPr>
        <p:spPr>
          <a:xfrm>
            <a:off x="7290258" y="4556886"/>
            <a:ext cx="465199" cy="602738"/>
          </a:xfrm>
          <a:custGeom>
            <a:avLst/>
            <a:gdLst/>
            <a:ahLst/>
            <a:cxnLst/>
            <a:rect l="l" t="t" r="r" b="b"/>
            <a:pathLst>
              <a:path w="15633" h="20255" extrusionOk="0">
                <a:moveTo>
                  <a:pt x="7962" y="1"/>
                </a:moveTo>
                <a:cubicBezTo>
                  <a:pt x="7636" y="1"/>
                  <a:pt x="7306" y="20"/>
                  <a:pt x="6971" y="60"/>
                </a:cubicBezTo>
                <a:cubicBezTo>
                  <a:pt x="3423" y="440"/>
                  <a:pt x="592" y="3059"/>
                  <a:pt x="212" y="6354"/>
                </a:cubicBezTo>
                <a:cubicBezTo>
                  <a:pt x="1" y="8171"/>
                  <a:pt x="550" y="10030"/>
                  <a:pt x="1690" y="11466"/>
                </a:cubicBezTo>
                <a:cubicBezTo>
                  <a:pt x="2578" y="12565"/>
                  <a:pt x="3042" y="13959"/>
                  <a:pt x="2958" y="15353"/>
                </a:cubicBezTo>
                <a:lnTo>
                  <a:pt x="2958" y="15649"/>
                </a:lnTo>
                <a:cubicBezTo>
                  <a:pt x="2958" y="18184"/>
                  <a:pt x="5155" y="20212"/>
                  <a:pt x="7859" y="20254"/>
                </a:cubicBezTo>
                <a:cubicBezTo>
                  <a:pt x="7887" y="20255"/>
                  <a:pt x="7915" y="20255"/>
                  <a:pt x="7943" y="20255"/>
                </a:cubicBezTo>
                <a:cubicBezTo>
                  <a:pt x="10650" y="20255"/>
                  <a:pt x="12845" y="18242"/>
                  <a:pt x="12928" y="15734"/>
                </a:cubicBezTo>
                <a:cubicBezTo>
                  <a:pt x="12928" y="15480"/>
                  <a:pt x="12928" y="15269"/>
                  <a:pt x="12886" y="15058"/>
                </a:cubicBezTo>
                <a:cubicBezTo>
                  <a:pt x="12717" y="13790"/>
                  <a:pt x="13140" y="12565"/>
                  <a:pt x="13942" y="11635"/>
                </a:cubicBezTo>
                <a:cubicBezTo>
                  <a:pt x="15041" y="10368"/>
                  <a:pt x="15632" y="8763"/>
                  <a:pt x="15590" y="7115"/>
                </a:cubicBezTo>
                <a:cubicBezTo>
                  <a:pt x="15590" y="3194"/>
                  <a:pt x="12169" y="1"/>
                  <a:pt x="79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7433570" y="4788697"/>
            <a:ext cx="190627" cy="569559"/>
          </a:xfrm>
          <a:custGeom>
            <a:avLst/>
            <a:gdLst/>
            <a:ahLst/>
            <a:cxnLst/>
            <a:rect l="l" t="t" r="r" b="b"/>
            <a:pathLst>
              <a:path w="6406" h="19140" extrusionOk="0">
                <a:moveTo>
                  <a:pt x="3085" y="1"/>
                </a:moveTo>
                <a:cubicBezTo>
                  <a:pt x="2831" y="1"/>
                  <a:pt x="2662" y="170"/>
                  <a:pt x="2662" y="423"/>
                </a:cubicBezTo>
                <a:lnTo>
                  <a:pt x="2662" y="4183"/>
                </a:lnTo>
                <a:lnTo>
                  <a:pt x="804" y="1649"/>
                </a:lnTo>
                <a:cubicBezTo>
                  <a:pt x="727" y="1546"/>
                  <a:pt x="604" y="1490"/>
                  <a:pt x="471" y="1490"/>
                </a:cubicBezTo>
                <a:cubicBezTo>
                  <a:pt x="385" y="1490"/>
                  <a:pt x="295" y="1514"/>
                  <a:pt x="212" y="1564"/>
                </a:cubicBezTo>
                <a:cubicBezTo>
                  <a:pt x="43" y="1691"/>
                  <a:pt x="1" y="1987"/>
                  <a:pt x="128" y="2156"/>
                </a:cubicBezTo>
                <a:lnTo>
                  <a:pt x="2536" y="5409"/>
                </a:lnTo>
                <a:cubicBezTo>
                  <a:pt x="2578" y="5451"/>
                  <a:pt x="2620" y="5493"/>
                  <a:pt x="2662" y="5493"/>
                </a:cubicBezTo>
                <a:lnTo>
                  <a:pt x="2747" y="18717"/>
                </a:lnTo>
                <a:cubicBezTo>
                  <a:pt x="2747" y="18928"/>
                  <a:pt x="2916" y="19139"/>
                  <a:pt x="3127" y="19139"/>
                </a:cubicBezTo>
                <a:cubicBezTo>
                  <a:pt x="3381" y="19139"/>
                  <a:pt x="3550" y="18928"/>
                  <a:pt x="3550" y="18717"/>
                </a:cubicBezTo>
                <a:lnTo>
                  <a:pt x="3507" y="8704"/>
                </a:lnTo>
                <a:lnTo>
                  <a:pt x="6127" y="5535"/>
                </a:lnTo>
                <a:cubicBezTo>
                  <a:pt x="6406" y="5225"/>
                  <a:pt x="6139" y="4869"/>
                  <a:pt x="5843" y="4869"/>
                </a:cubicBezTo>
                <a:cubicBezTo>
                  <a:pt x="5736" y="4869"/>
                  <a:pt x="5625" y="4916"/>
                  <a:pt x="5535" y="5028"/>
                </a:cubicBezTo>
                <a:lnTo>
                  <a:pt x="3507" y="7394"/>
                </a:lnTo>
                <a:lnTo>
                  <a:pt x="3507" y="423"/>
                </a:lnTo>
                <a:cubicBezTo>
                  <a:pt x="3507" y="170"/>
                  <a:pt x="3296" y="1"/>
                  <a:pt x="308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57F52-C14E-2994-6686-047A604B33E2}"/>
              </a:ext>
            </a:extLst>
          </p:cNvPr>
          <p:cNvSpPr>
            <a:spLocks noGrp="1"/>
          </p:cNvSpPr>
          <p:nvPr>
            <p:ph type="ctrTitle"/>
          </p:nvPr>
        </p:nvSpPr>
        <p:spPr/>
        <p:txBody>
          <a:bodyPr/>
          <a:lstStyle/>
          <a:p>
            <a:r>
              <a:rPr lang="en-US" dirty="0"/>
              <a:t>DATA UNDERSTANDING – HEAT MAP CORRELATION</a:t>
            </a:r>
          </a:p>
        </p:txBody>
      </p:sp>
      <p:pic>
        <p:nvPicPr>
          <p:cNvPr id="8" name="Picture 7">
            <a:extLst>
              <a:ext uri="{FF2B5EF4-FFF2-40B4-BE49-F238E27FC236}">
                <a16:creationId xmlns:a16="http://schemas.microsoft.com/office/drawing/2014/main" id="{794313FB-5E4C-F994-CBAD-9AD734897BBB}"/>
              </a:ext>
            </a:extLst>
          </p:cNvPr>
          <p:cNvPicPr>
            <a:picLocks noChangeAspect="1"/>
          </p:cNvPicPr>
          <p:nvPr/>
        </p:nvPicPr>
        <p:blipFill>
          <a:blip r:embed="rId3"/>
          <a:stretch>
            <a:fillRect/>
          </a:stretch>
        </p:blipFill>
        <p:spPr>
          <a:xfrm>
            <a:off x="697302" y="1314449"/>
            <a:ext cx="8312078" cy="3512047"/>
          </a:xfrm>
          <a:prstGeom prst="rect">
            <a:avLst/>
          </a:prstGeom>
        </p:spPr>
      </p:pic>
    </p:spTree>
    <p:extLst>
      <p:ext uri="{BB962C8B-B14F-4D97-AF65-F5344CB8AC3E}">
        <p14:creationId xmlns:p14="http://schemas.microsoft.com/office/powerpoint/2010/main" val="36327578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EF714-3DB9-02F4-75A6-B3EBB3937A03}"/>
              </a:ext>
            </a:extLst>
          </p:cNvPr>
          <p:cNvSpPr>
            <a:spLocks noGrp="1"/>
          </p:cNvSpPr>
          <p:nvPr>
            <p:ph type="ctrTitle"/>
          </p:nvPr>
        </p:nvSpPr>
        <p:spPr>
          <a:xfrm>
            <a:off x="790974" y="720000"/>
            <a:ext cx="8651475" cy="314100"/>
          </a:xfrm>
        </p:spPr>
        <p:txBody>
          <a:bodyPr/>
          <a:lstStyle/>
          <a:p>
            <a:r>
              <a:rPr lang="en-US" dirty="0"/>
              <a:t>Highest Correlated Features – Median Income &gt; </a:t>
            </a:r>
            <a:r>
              <a:rPr lang="en-US" dirty="0" err="1"/>
              <a:t>Total_rooms</a:t>
            </a:r>
            <a:r>
              <a:rPr lang="en-US" dirty="0"/>
              <a:t> &gt; </a:t>
            </a:r>
            <a:r>
              <a:rPr lang="en-US" dirty="0" err="1"/>
              <a:t>Housing_median_age</a:t>
            </a:r>
            <a:endParaRPr lang="en-US" dirty="0"/>
          </a:p>
        </p:txBody>
      </p:sp>
      <p:graphicFrame>
        <p:nvGraphicFramePr>
          <p:cNvPr id="5" name="Table 4">
            <a:extLst>
              <a:ext uri="{FF2B5EF4-FFF2-40B4-BE49-F238E27FC236}">
                <a16:creationId xmlns:a16="http://schemas.microsoft.com/office/drawing/2014/main" id="{6C82E3C2-EA7E-A65B-DE49-1F3205371C1B}"/>
              </a:ext>
            </a:extLst>
          </p:cNvPr>
          <p:cNvGraphicFramePr>
            <a:graphicFrameLocks noGrp="1"/>
          </p:cNvGraphicFramePr>
          <p:nvPr>
            <p:extLst>
              <p:ext uri="{D42A27DB-BD31-4B8C-83A1-F6EECF244321}">
                <p14:modId xmlns:p14="http://schemas.microsoft.com/office/powerpoint/2010/main" val="2575987292"/>
              </p:ext>
            </p:extLst>
          </p:nvPr>
        </p:nvGraphicFramePr>
        <p:xfrm>
          <a:off x="5080000" y="1435100"/>
          <a:ext cx="3702050" cy="3718560"/>
        </p:xfrm>
        <a:graphic>
          <a:graphicData uri="http://schemas.openxmlformats.org/drawingml/2006/table">
            <a:tbl>
              <a:tblPr firstRow="1" bandRow="1">
                <a:tableStyleId>{BC3D1883-9210-44F1-925E-C111B1617DBF}</a:tableStyleId>
              </a:tblPr>
              <a:tblGrid>
                <a:gridCol w="3702050">
                  <a:extLst>
                    <a:ext uri="{9D8B030D-6E8A-4147-A177-3AD203B41FA5}">
                      <a16:colId xmlns:a16="http://schemas.microsoft.com/office/drawing/2014/main" val="2368530189"/>
                    </a:ext>
                  </a:extLst>
                </a:gridCol>
              </a:tblGrid>
              <a:tr h="3441700">
                <a:tc>
                  <a:txBody>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lang="en-US" sz="1400" b="0" i="0" u="none" strike="noStrike" cap="none" dirty="0">
                          <a:solidFill>
                            <a:srgbClr val="000000"/>
                          </a:solidFill>
                          <a:effectLst/>
                          <a:latin typeface="Arial"/>
                          <a:ea typeface="Arial"/>
                          <a:cs typeface="Arial"/>
                          <a:sym typeface="Arial"/>
                        </a:rPr>
                        <a:t>From the </a:t>
                      </a:r>
                      <a:r>
                        <a:rPr lang="en-US" sz="1400" b="1" i="0" u="none" strike="noStrike" cap="none" dirty="0">
                          <a:solidFill>
                            <a:srgbClr val="000000"/>
                          </a:solidFill>
                          <a:effectLst/>
                          <a:latin typeface="Arial"/>
                          <a:ea typeface="Arial"/>
                          <a:cs typeface="Arial"/>
                          <a:sym typeface="Arial"/>
                        </a:rPr>
                        <a:t>correlation value</a:t>
                      </a:r>
                      <a:r>
                        <a:rPr lang="en-US" sz="1400" b="0" i="0" u="none" strike="noStrike" cap="none" dirty="0">
                          <a:solidFill>
                            <a:srgbClr val="000000"/>
                          </a:solidFill>
                          <a:effectLst/>
                          <a:latin typeface="Arial"/>
                          <a:ea typeface="Arial"/>
                          <a:cs typeface="Arial"/>
                          <a:sym typeface="Arial"/>
                        </a:rPr>
                        <a:t>, it is shown that the house value or </a:t>
                      </a:r>
                      <a:r>
                        <a:rPr lang="en-US" sz="1400" b="1" i="0" u="none" strike="noStrike" cap="none" dirty="0">
                          <a:solidFill>
                            <a:srgbClr val="000000"/>
                          </a:solidFill>
                          <a:effectLst/>
                          <a:latin typeface="Arial"/>
                          <a:ea typeface="Arial"/>
                          <a:cs typeface="Arial"/>
                          <a:sym typeface="Arial"/>
                        </a:rPr>
                        <a:t>house price</a:t>
                      </a:r>
                      <a:r>
                        <a:rPr lang="en-US" sz="1400" b="0" i="0" u="none" strike="noStrike" cap="none" dirty="0">
                          <a:solidFill>
                            <a:srgbClr val="000000"/>
                          </a:solidFill>
                          <a:effectLst/>
                          <a:latin typeface="Arial"/>
                          <a:ea typeface="Arial"/>
                          <a:cs typeface="Arial"/>
                          <a:sym typeface="Arial"/>
                        </a:rPr>
                        <a:t> is highly correlated with the </a:t>
                      </a:r>
                      <a:r>
                        <a:rPr lang="en-US" sz="1400" b="1" i="0" u="none" strike="noStrike" cap="none" dirty="0">
                          <a:solidFill>
                            <a:srgbClr val="000000"/>
                          </a:solidFill>
                          <a:effectLst/>
                          <a:latin typeface="Arial"/>
                          <a:ea typeface="Arial"/>
                          <a:cs typeface="Arial"/>
                          <a:sym typeface="Arial"/>
                        </a:rPr>
                        <a:t>median income</a:t>
                      </a:r>
                      <a:r>
                        <a:rPr lang="en-US" sz="1400" b="0" i="0" u="none" strike="noStrike" cap="none" dirty="0">
                          <a:solidFill>
                            <a:srgbClr val="000000"/>
                          </a:solidFill>
                          <a:effectLst/>
                          <a:latin typeface="Arial"/>
                          <a:ea typeface="Arial"/>
                          <a:cs typeface="Arial"/>
                          <a:sym typeface="Arial"/>
                        </a:rPr>
                        <a:t>, which is totally conforms whereas </a:t>
                      </a:r>
                      <a:r>
                        <a:rPr lang="en-US" sz="1400" b="1" i="0" u="none" strike="noStrike" cap="none" dirty="0">
                          <a:solidFill>
                            <a:srgbClr val="000000"/>
                          </a:solidFill>
                          <a:effectLst/>
                          <a:latin typeface="Arial"/>
                          <a:ea typeface="Arial"/>
                          <a:cs typeface="Arial"/>
                          <a:sym typeface="Arial"/>
                        </a:rPr>
                        <a:t>the 'rich' people live is tend to be more expensive than others, </a:t>
                      </a:r>
                      <a:r>
                        <a:rPr lang="en-US" sz="1400" b="0" i="0" u="none" strike="noStrike" cap="none" dirty="0">
                          <a:solidFill>
                            <a:srgbClr val="000000"/>
                          </a:solidFill>
                          <a:effectLst/>
                          <a:latin typeface="Arial"/>
                          <a:ea typeface="Arial"/>
                          <a:cs typeface="Arial"/>
                          <a:sym typeface="Arial"/>
                        </a:rPr>
                        <a:t>followed  by total rooms, and </a:t>
                      </a:r>
                      <a:r>
                        <a:rPr lang="en-US" sz="1400" b="0" i="0" u="none" strike="noStrike" cap="none" dirty="0" err="1">
                          <a:solidFill>
                            <a:srgbClr val="000000"/>
                          </a:solidFill>
                          <a:effectLst/>
                          <a:latin typeface="Arial"/>
                          <a:ea typeface="Arial"/>
                          <a:cs typeface="Arial"/>
                          <a:sym typeface="Arial"/>
                        </a:rPr>
                        <a:t>Housing_median_Age</a:t>
                      </a:r>
                      <a:r>
                        <a:rPr lang="en-US" sz="1400" b="0" i="0" u="none" strike="noStrike" cap="none" dirty="0">
                          <a:solidFill>
                            <a:srgbClr val="000000"/>
                          </a:solidFill>
                          <a:effectLst/>
                          <a:latin typeface="Arial"/>
                          <a:ea typeface="Arial"/>
                          <a:cs typeface="Arial"/>
                          <a:sym typeface="Arial"/>
                        </a:rPr>
                        <a:t>.</a:t>
                      </a:r>
                    </a:p>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endParaRPr lang="en-US" sz="1400" b="1"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rgbClr val="000000"/>
                          </a:solidFill>
                          <a:effectLst/>
                          <a:latin typeface="Arial"/>
                          <a:ea typeface="Arial"/>
                          <a:cs typeface="Arial"/>
                          <a:sym typeface="Arial"/>
                        </a:rPr>
                        <a:t>While the correlation value 0.69, 0.13. and 0.10 for the most influential to </a:t>
                      </a:r>
                      <a:r>
                        <a:rPr lang="en-US" sz="1400" b="0" i="0" u="none" strike="noStrike" cap="none" dirty="0" err="1">
                          <a:solidFill>
                            <a:srgbClr val="000000"/>
                          </a:solidFill>
                          <a:effectLst/>
                          <a:latin typeface="Arial"/>
                          <a:ea typeface="Arial"/>
                          <a:cs typeface="Arial"/>
                          <a:sym typeface="Arial"/>
                        </a:rPr>
                        <a:t>median_house_value</a:t>
                      </a:r>
                      <a:endParaRPr lang="en-US" sz="14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b="0" i="0" u="none" strike="noStrike" cap="none" dirty="0">
                        <a:solidFill>
                          <a:srgbClr val="000000"/>
                        </a:solidFill>
                        <a:effectLst/>
                        <a:latin typeface="Arial"/>
                        <a:ea typeface="Arial"/>
                        <a:cs typeface="Arial"/>
                        <a:sym typeface="Arial"/>
                      </a:endParaRPr>
                    </a:p>
                    <a:p>
                      <a:endParaRPr lang="en-US" dirty="0"/>
                    </a:p>
                  </a:txBody>
                  <a:tcPr/>
                </a:tc>
                <a:extLst>
                  <a:ext uri="{0D108BD9-81ED-4DB2-BD59-A6C34878D82A}">
                    <a16:rowId xmlns:a16="http://schemas.microsoft.com/office/drawing/2014/main" val="3435513623"/>
                  </a:ext>
                </a:extLst>
              </a:tr>
            </a:tbl>
          </a:graphicData>
        </a:graphic>
      </p:graphicFrame>
      <p:grpSp>
        <p:nvGrpSpPr>
          <p:cNvPr id="7" name="Group 6">
            <a:extLst>
              <a:ext uri="{FF2B5EF4-FFF2-40B4-BE49-F238E27FC236}">
                <a16:creationId xmlns:a16="http://schemas.microsoft.com/office/drawing/2014/main" id="{FE7B0F9D-5E39-A58C-8B48-52AAC9B8A57C}"/>
              </a:ext>
            </a:extLst>
          </p:cNvPr>
          <p:cNvGrpSpPr/>
          <p:nvPr/>
        </p:nvGrpSpPr>
        <p:grpSpPr>
          <a:xfrm>
            <a:off x="291865" y="1689443"/>
            <a:ext cx="4715533" cy="2734057"/>
            <a:chOff x="768115" y="1689443"/>
            <a:chExt cx="4715533" cy="2734057"/>
          </a:xfrm>
        </p:grpSpPr>
        <p:pic>
          <p:nvPicPr>
            <p:cNvPr id="4" name="Picture 3">
              <a:extLst>
                <a:ext uri="{FF2B5EF4-FFF2-40B4-BE49-F238E27FC236}">
                  <a16:creationId xmlns:a16="http://schemas.microsoft.com/office/drawing/2014/main" id="{964A301C-916A-AAC4-C069-792A10E5B178}"/>
                </a:ext>
              </a:extLst>
            </p:cNvPr>
            <p:cNvPicPr>
              <a:picLocks noChangeAspect="1"/>
            </p:cNvPicPr>
            <p:nvPr/>
          </p:nvPicPr>
          <p:blipFill>
            <a:blip r:embed="rId3"/>
            <a:stretch>
              <a:fillRect/>
            </a:stretch>
          </p:blipFill>
          <p:spPr>
            <a:xfrm>
              <a:off x="768115" y="1689443"/>
              <a:ext cx="4715533" cy="2734057"/>
            </a:xfrm>
            <a:prstGeom prst="rect">
              <a:avLst/>
            </a:prstGeom>
          </p:spPr>
        </p:pic>
        <p:sp>
          <p:nvSpPr>
            <p:cNvPr id="6" name="Rectangle: Rounded Corners 5">
              <a:extLst>
                <a:ext uri="{FF2B5EF4-FFF2-40B4-BE49-F238E27FC236}">
                  <a16:creationId xmlns:a16="http://schemas.microsoft.com/office/drawing/2014/main" id="{DFD65C7D-BAF8-9369-4AF2-4D628348E8E0}"/>
                </a:ext>
              </a:extLst>
            </p:cNvPr>
            <p:cNvSpPr/>
            <p:nvPr/>
          </p:nvSpPr>
          <p:spPr>
            <a:xfrm>
              <a:off x="768115" y="1962150"/>
              <a:ext cx="3633705" cy="831850"/>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981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5093F-D428-3392-E9B7-0D733EA3A8FB}"/>
              </a:ext>
            </a:extLst>
          </p:cNvPr>
          <p:cNvSpPr>
            <a:spLocks noGrp="1"/>
          </p:cNvSpPr>
          <p:nvPr>
            <p:ph type="ctrTitle"/>
          </p:nvPr>
        </p:nvSpPr>
        <p:spPr/>
        <p:txBody>
          <a:bodyPr/>
          <a:lstStyle/>
          <a:p>
            <a:r>
              <a:rPr lang="en-US" dirty="0"/>
              <a:t>DATA CLEANING &amp; PREPROCESSING</a:t>
            </a:r>
          </a:p>
        </p:txBody>
      </p:sp>
      <p:pic>
        <p:nvPicPr>
          <p:cNvPr id="8" name="Picture 7">
            <a:extLst>
              <a:ext uri="{FF2B5EF4-FFF2-40B4-BE49-F238E27FC236}">
                <a16:creationId xmlns:a16="http://schemas.microsoft.com/office/drawing/2014/main" id="{805B41B4-E84F-104F-F260-CA6F957462AB}"/>
              </a:ext>
            </a:extLst>
          </p:cNvPr>
          <p:cNvPicPr>
            <a:picLocks noChangeAspect="1"/>
          </p:cNvPicPr>
          <p:nvPr/>
        </p:nvPicPr>
        <p:blipFill>
          <a:blip r:embed="rId2"/>
          <a:stretch>
            <a:fillRect/>
          </a:stretch>
        </p:blipFill>
        <p:spPr>
          <a:xfrm>
            <a:off x="174854" y="1060802"/>
            <a:ext cx="2347660" cy="2412648"/>
          </a:xfrm>
          <a:prstGeom prst="rect">
            <a:avLst/>
          </a:prstGeom>
        </p:spPr>
      </p:pic>
      <p:pic>
        <p:nvPicPr>
          <p:cNvPr id="10" name="Picture 9">
            <a:extLst>
              <a:ext uri="{FF2B5EF4-FFF2-40B4-BE49-F238E27FC236}">
                <a16:creationId xmlns:a16="http://schemas.microsoft.com/office/drawing/2014/main" id="{F19F3265-3E85-C973-5353-89FD54F5AE7C}"/>
              </a:ext>
            </a:extLst>
          </p:cNvPr>
          <p:cNvPicPr>
            <a:picLocks noChangeAspect="1"/>
          </p:cNvPicPr>
          <p:nvPr/>
        </p:nvPicPr>
        <p:blipFill>
          <a:blip r:embed="rId3"/>
          <a:stretch>
            <a:fillRect/>
          </a:stretch>
        </p:blipFill>
        <p:spPr>
          <a:xfrm>
            <a:off x="2701321" y="1034100"/>
            <a:ext cx="3248478" cy="1448002"/>
          </a:xfrm>
          <a:prstGeom prst="rect">
            <a:avLst/>
          </a:prstGeom>
        </p:spPr>
      </p:pic>
      <p:pic>
        <p:nvPicPr>
          <p:cNvPr id="5" name="Picture 4">
            <a:extLst>
              <a:ext uri="{FF2B5EF4-FFF2-40B4-BE49-F238E27FC236}">
                <a16:creationId xmlns:a16="http://schemas.microsoft.com/office/drawing/2014/main" id="{F11E304D-2674-000B-4A91-AAA0FB113A1F}"/>
              </a:ext>
            </a:extLst>
          </p:cNvPr>
          <p:cNvPicPr>
            <a:picLocks noChangeAspect="1"/>
          </p:cNvPicPr>
          <p:nvPr/>
        </p:nvPicPr>
        <p:blipFill>
          <a:blip r:embed="rId4"/>
          <a:stretch>
            <a:fillRect/>
          </a:stretch>
        </p:blipFill>
        <p:spPr>
          <a:xfrm>
            <a:off x="6128607" y="1179544"/>
            <a:ext cx="2840539" cy="1988816"/>
          </a:xfrm>
          <a:prstGeom prst="rect">
            <a:avLst/>
          </a:prstGeom>
        </p:spPr>
      </p:pic>
      <p:sp>
        <p:nvSpPr>
          <p:cNvPr id="7" name="Rectangle 6">
            <a:extLst>
              <a:ext uri="{FF2B5EF4-FFF2-40B4-BE49-F238E27FC236}">
                <a16:creationId xmlns:a16="http://schemas.microsoft.com/office/drawing/2014/main" id="{EC776D83-1278-BCF2-263B-DC9735DF6267}"/>
              </a:ext>
            </a:extLst>
          </p:cNvPr>
          <p:cNvSpPr/>
          <p:nvPr/>
        </p:nvSpPr>
        <p:spPr>
          <a:xfrm>
            <a:off x="278709" y="3563098"/>
            <a:ext cx="2139950" cy="30509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Checking null qty</a:t>
            </a:r>
          </a:p>
        </p:txBody>
      </p:sp>
      <p:sp>
        <p:nvSpPr>
          <p:cNvPr id="9" name="Rectangle 8">
            <a:extLst>
              <a:ext uri="{FF2B5EF4-FFF2-40B4-BE49-F238E27FC236}">
                <a16:creationId xmlns:a16="http://schemas.microsoft.com/office/drawing/2014/main" id="{2276163C-298C-9674-D25E-0E028EE60094}"/>
              </a:ext>
            </a:extLst>
          </p:cNvPr>
          <p:cNvSpPr/>
          <p:nvPr/>
        </p:nvSpPr>
        <p:spPr>
          <a:xfrm>
            <a:off x="3297175" y="2622260"/>
            <a:ext cx="2139950" cy="30509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Checking duplicate = 0</a:t>
            </a:r>
          </a:p>
        </p:txBody>
      </p:sp>
      <p:sp>
        <p:nvSpPr>
          <p:cNvPr id="11" name="Rectangle 10">
            <a:extLst>
              <a:ext uri="{FF2B5EF4-FFF2-40B4-BE49-F238E27FC236}">
                <a16:creationId xmlns:a16="http://schemas.microsoft.com/office/drawing/2014/main" id="{85A9A446-D73A-DF47-C9BC-F28AFC84F562}"/>
              </a:ext>
            </a:extLst>
          </p:cNvPr>
          <p:cNvSpPr/>
          <p:nvPr/>
        </p:nvSpPr>
        <p:spPr>
          <a:xfrm>
            <a:off x="6478901" y="3563098"/>
            <a:ext cx="2139950" cy="30509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Checking unique sample</a:t>
            </a:r>
          </a:p>
        </p:txBody>
      </p:sp>
      <p:sp>
        <p:nvSpPr>
          <p:cNvPr id="12" name="Rectangle 11">
            <a:extLst>
              <a:ext uri="{FF2B5EF4-FFF2-40B4-BE49-F238E27FC236}">
                <a16:creationId xmlns:a16="http://schemas.microsoft.com/office/drawing/2014/main" id="{2C4FB037-2914-BFAC-0BA0-F51315335BB5}"/>
              </a:ext>
            </a:extLst>
          </p:cNvPr>
          <p:cNvSpPr/>
          <p:nvPr/>
        </p:nvSpPr>
        <p:spPr>
          <a:xfrm>
            <a:off x="6128607" y="2838450"/>
            <a:ext cx="2840539" cy="17780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AC94211-9368-81F9-47BD-E1A51E8CBD43}"/>
              </a:ext>
            </a:extLst>
          </p:cNvPr>
          <p:cNvSpPr/>
          <p:nvPr/>
        </p:nvSpPr>
        <p:spPr>
          <a:xfrm>
            <a:off x="6323326" y="4034296"/>
            <a:ext cx="2451099" cy="57658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Found Categorical columns = </a:t>
            </a:r>
            <a:r>
              <a:rPr lang="en-US" dirty="0" err="1">
                <a:solidFill>
                  <a:schemeClr val="tx1"/>
                </a:solidFill>
              </a:rPr>
              <a:t>ocean_proximity</a:t>
            </a:r>
            <a:endParaRPr lang="en-US" dirty="0">
              <a:solidFill>
                <a:schemeClr val="tx1"/>
              </a:solidFill>
            </a:endParaRPr>
          </a:p>
        </p:txBody>
      </p:sp>
      <p:sp>
        <p:nvSpPr>
          <p:cNvPr id="14" name="Rectangle 13">
            <a:extLst>
              <a:ext uri="{FF2B5EF4-FFF2-40B4-BE49-F238E27FC236}">
                <a16:creationId xmlns:a16="http://schemas.microsoft.com/office/drawing/2014/main" id="{D1650E32-22E5-8520-B0EE-2DCFD6082CFE}"/>
              </a:ext>
            </a:extLst>
          </p:cNvPr>
          <p:cNvSpPr/>
          <p:nvPr/>
        </p:nvSpPr>
        <p:spPr>
          <a:xfrm>
            <a:off x="278709" y="4082698"/>
            <a:ext cx="2139950" cy="52818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Total_bedrooms</a:t>
            </a:r>
            <a:r>
              <a:rPr lang="en-US" dirty="0">
                <a:solidFill>
                  <a:schemeClr val="tx1"/>
                </a:solidFill>
              </a:rPr>
              <a:t> = 137 ~ 0.94% missing value</a:t>
            </a:r>
          </a:p>
        </p:txBody>
      </p:sp>
      <p:sp>
        <p:nvSpPr>
          <p:cNvPr id="3" name="Rectangle 2">
            <a:extLst>
              <a:ext uri="{FF2B5EF4-FFF2-40B4-BE49-F238E27FC236}">
                <a16:creationId xmlns:a16="http://schemas.microsoft.com/office/drawing/2014/main" id="{7FE6E4CE-6902-F9D1-FE7F-46CB9D2B9786}"/>
              </a:ext>
            </a:extLst>
          </p:cNvPr>
          <p:cNvSpPr/>
          <p:nvPr/>
        </p:nvSpPr>
        <p:spPr>
          <a:xfrm>
            <a:off x="3304598" y="3667917"/>
            <a:ext cx="2139950" cy="67822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 before = 14448</a:t>
            </a:r>
          </a:p>
          <a:p>
            <a:pPr algn="ctr"/>
            <a:r>
              <a:rPr lang="en-US" dirty="0">
                <a:solidFill>
                  <a:schemeClr val="tx1"/>
                </a:solidFill>
              </a:rPr>
              <a:t>Data After = 13324</a:t>
            </a:r>
          </a:p>
          <a:p>
            <a:pPr algn="ctr"/>
            <a:r>
              <a:rPr lang="en-US" b="1" dirty="0">
                <a:solidFill>
                  <a:schemeClr val="tx1"/>
                </a:solidFill>
              </a:rPr>
              <a:t>92.2 % Data Preserved</a:t>
            </a:r>
          </a:p>
        </p:txBody>
      </p:sp>
      <p:pic>
        <p:nvPicPr>
          <p:cNvPr id="18" name="Graphic 17" descr="Shuffle outline">
            <a:extLst>
              <a:ext uri="{FF2B5EF4-FFF2-40B4-BE49-F238E27FC236}">
                <a16:creationId xmlns:a16="http://schemas.microsoft.com/office/drawing/2014/main" id="{5D227FBB-CB90-3897-45F0-E41923383D8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22514" y="3667917"/>
            <a:ext cx="678229" cy="678229"/>
          </a:xfrm>
          <a:prstGeom prst="rect">
            <a:avLst/>
          </a:prstGeom>
        </p:spPr>
      </p:pic>
      <p:pic>
        <p:nvPicPr>
          <p:cNvPr id="19" name="Graphic 18" descr="Shuffle outline">
            <a:extLst>
              <a:ext uri="{FF2B5EF4-FFF2-40B4-BE49-F238E27FC236}">
                <a16:creationId xmlns:a16="http://schemas.microsoft.com/office/drawing/2014/main" id="{AA6FDEFF-4584-A802-2B67-7C589F07362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0800000">
            <a:off x="5604144" y="3667916"/>
            <a:ext cx="678229" cy="678229"/>
          </a:xfrm>
          <a:prstGeom prst="rect">
            <a:avLst/>
          </a:prstGeom>
        </p:spPr>
      </p:pic>
    </p:spTree>
    <p:extLst>
      <p:ext uri="{BB962C8B-B14F-4D97-AF65-F5344CB8AC3E}">
        <p14:creationId xmlns:p14="http://schemas.microsoft.com/office/powerpoint/2010/main" val="20122915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6FC48-3928-79D4-D1AB-4292F48BBD9E}"/>
              </a:ext>
            </a:extLst>
          </p:cNvPr>
          <p:cNvSpPr>
            <a:spLocks noGrp="1"/>
          </p:cNvSpPr>
          <p:nvPr>
            <p:ph type="ctrTitle"/>
          </p:nvPr>
        </p:nvSpPr>
        <p:spPr/>
        <p:txBody>
          <a:bodyPr/>
          <a:lstStyle/>
          <a:p>
            <a:r>
              <a:rPr lang="en-US" dirty="0"/>
              <a:t>HANDLING OUTLIERS – MEDIAN INCOME</a:t>
            </a:r>
          </a:p>
        </p:txBody>
      </p:sp>
      <p:pic>
        <p:nvPicPr>
          <p:cNvPr id="4" name="Picture 3" descr="A comparison of a graph&#10;&#10;Description automatically generated">
            <a:extLst>
              <a:ext uri="{FF2B5EF4-FFF2-40B4-BE49-F238E27FC236}">
                <a16:creationId xmlns:a16="http://schemas.microsoft.com/office/drawing/2014/main" id="{CE84754B-AD04-0A15-84FB-25251B859AD9}"/>
              </a:ext>
            </a:extLst>
          </p:cNvPr>
          <p:cNvPicPr>
            <a:picLocks noChangeAspect="1"/>
          </p:cNvPicPr>
          <p:nvPr/>
        </p:nvPicPr>
        <p:blipFill>
          <a:blip r:embed="rId2"/>
          <a:stretch>
            <a:fillRect/>
          </a:stretch>
        </p:blipFill>
        <p:spPr>
          <a:xfrm>
            <a:off x="673100" y="1080337"/>
            <a:ext cx="7302500" cy="3148626"/>
          </a:xfrm>
          <a:prstGeom prst="rect">
            <a:avLst/>
          </a:prstGeom>
        </p:spPr>
      </p:pic>
      <p:sp>
        <p:nvSpPr>
          <p:cNvPr id="6" name="Oval 5">
            <a:extLst>
              <a:ext uri="{FF2B5EF4-FFF2-40B4-BE49-F238E27FC236}">
                <a16:creationId xmlns:a16="http://schemas.microsoft.com/office/drawing/2014/main" id="{6C16FB08-98C7-95A6-8E49-49A25FAB3600}"/>
              </a:ext>
            </a:extLst>
          </p:cNvPr>
          <p:cNvSpPr/>
          <p:nvPr/>
        </p:nvSpPr>
        <p:spPr>
          <a:xfrm>
            <a:off x="2355850" y="2324100"/>
            <a:ext cx="1619250" cy="56515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F68C28D-858B-F102-EFD2-22A0D455DC4B}"/>
              </a:ext>
            </a:extLst>
          </p:cNvPr>
          <p:cNvSpPr/>
          <p:nvPr/>
        </p:nvSpPr>
        <p:spPr>
          <a:xfrm>
            <a:off x="790975" y="4298950"/>
            <a:ext cx="7184625" cy="74295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As seen from the box plot, there were many outliers in median income, the percentage of median income above $ 79861.5 is only 3.33 % which will not include to our model</a:t>
            </a:r>
          </a:p>
        </p:txBody>
      </p:sp>
    </p:spTree>
    <p:extLst>
      <p:ext uri="{BB962C8B-B14F-4D97-AF65-F5344CB8AC3E}">
        <p14:creationId xmlns:p14="http://schemas.microsoft.com/office/powerpoint/2010/main" val="994370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E5129-970D-555A-3AAC-7D5D2A9F1FF1}"/>
              </a:ext>
            </a:extLst>
          </p:cNvPr>
          <p:cNvSpPr>
            <a:spLocks noGrp="1"/>
          </p:cNvSpPr>
          <p:nvPr>
            <p:ph type="ctrTitle"/>
          </p:nvPr>
        </p:nvSpPr>
        <p:spPr/>
        <p:txBody>
          <a:bodyPr/>
          <a:lstStyle/>
          <a:p>
            <a:r>
              <a:rPr lang="en-US" dirty="0"/>
              <a:t>HANDLING OUTLIERS – MEDIAN HOUSE VALUE</a:t>
            </a:r>
          </a:p>
        </p:txBody>
      </p:sp>
      <p:graphicFrame>
        <p:nvGraphicFramePr>
          <p:cNvPr id="6" name="Table 5">
            <a:extLst>
              <a:ext uri="{FF2B5EF4-FFF2-40B4-BE49-F238E27FC236}">
                <a16:creationId xmlns:a16="http://schemas.microsoft.com/office/drawing/2014/main" id="{5220442E-A640-84E1-51A3-C47CE87D740B}"/>
              </a:ext>
            </a:extLst>
          </p:cNvPr>
          <p:cNvGraphicFramePr>
            <a:graphicFrameLocks noGrp="1"/>
          </p:cNvGraphicFramePr>
          <p:nvPr>
            <p:extLst>
              <p:ext uri="{D42A27DB-BD31-4B8C-83A1-F6EECF244321}">
                <p14:modId xmlns:p14="http://schemas.microsoft.com/office/powerpoint/2010/main" val="132258165"/>
              </p:ext>
            </p:extLst>
          </p:nvPr>
        </p:nvGraphicFramePr>
        <p:xfrm>
          <a:off x="822725" y="4483907"/>
          <a:ext cx="7975600" cy="518160"/>
        </p:xfrm>
        <a:graphic>
          <a:graphicData uri="http://schemas.openxmlformats.org/drawingml/2006/table">
            <a:tbl>
              <a:tblPr firstRow="1" bandRow="1">
                <a:tableStyleId>{BC3D1883-9210-44F1-925E-C111B1617DBF}</a:tableStyleId>
              </a:tblPr>
              <a:tblGrid>
                <a:gridCol w="4123925">
                  <a:extLst>
                    <a:ext uri="{9D8B030D-6E8A-4147-A177-3AD203B41FA5}">
                      <a16:colId xmlns:a16="http://schemas.microsoft.com/office/drawing/2014/main" val="924637122"/>
                    </a:ext>
                  </a:extLst>
                </a:gridCol>
                <a:gridCol w="3851675">
                  <a:extLst>
                    <a:ext uri="{9D8B030D-6E8A-4147-A177-3AD203B41FA5}">
                      <a16:colId xmlns:a16="http://schemas.microsoft.com/office/drawing/2014/main" val="375931308"/>
                    </a:ext>
                  </a:extLst>
                </a:gridCol>
              </a:tblGrid>
              <a:tr h="32062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rgbClr val="000000"/>
                          </a:solidFill>
                          <a:effectLst/>
                          <a:latin typeface="Arial"/>
                          <a:ea typeface="Arial"/>
                          <a:cs typeface="Arial"/>
                          <a:sym typeface="Arial"/>
                        </a:rPr>
                        <a:t>median house value ranging mostly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rgbClr val="000000"/>
                          </a:solidFill>
                          <a:effectLst/>
                          <a:latin typeface="Arial"/>
                          <a:ea typeface="Arial"/>
                          <a:cs typeface="Arial"/>
                          <a:sym typeface="Arial"/>
                        </a:rPr>
                        <a:t>$ 120.000 ~ 270.000</a:t>
                      </a:r>
                    </a:p>
                  </a:txBody>
                  <a:tcPr/>
                </a:tc>
                <a:tc>
                  <a:txBody>
                    <a:bodyPr/>
                    <a:lstStyle/>
                    <a:p>
                      <a:pPr algn="ctr"/>
                      <a:r>
                        <a:rPr lang="en-US" sz="1400" b="0" i="0" u="none" strike="noStrike" cap="none" dirty="0">
                          <a:solidFill>
                            <a:srgbClr val="000000"/>
                          </a:solidFill>
                          <a:effectLst/>
                          <a:latin typeface="Arial"/>
                          <a:ea typeface="Arial"/>
                          <a:cs typeface="Arial"/>
                          <a:sym typeface="Arial"/>
                        </a:rPr>
                        <a:t>the percentage of expensive house above </a:t>
                      </a:r>
                    </a:p>
                    <a:p>
                      <a:pPr algn="ctr"/>
                      <a:r>
                        <a:rPr lang="en-US" sz="1400" b="0" i="0" u="none" strike="noStrike" cap="none" dirty="0">
                          <a:solidFill>
                            <a:srgbClr val="000000"/>
                          </a:solidFill>
                          <a:effectLst/>
                          <a:latin typeface="Arial"/>
                          <a:ea typeface="Arial"/>
                          <a:cs typeface="Arial"/>
                          <a:sym typeface="Arial"/>
                        </a:rPr>
                        <a:t>$ 455.800 is 3.64 %</a:t>
                      </a:r>
                      <a:r>
                        <a:rPr lang="en-US" dirty="0"/>
                        <a:t>.</a:t>
                      </a:r>
                    </a:p>
                  </a:txBody>
                  <a:tcPr/>
                </a:tc>
                <a:extLst>
                  <a:ext uri="{0D108BD9-81ED-4DB2-BD59-A6C34878D82A}">
                    <a16:rowId xmlns:a16="http://schemas.microsoft.com/office/drawing/2014/main" val="660430827"/>
                  </a:ext>
                </a:extLst>
              </a:tr>
            </a:tbl>
          </a:graphicData>
        </a:graphic>
      </p:graphicFrame>
      <p:grpSp>
        <p:nvGrpSpPr>
          <p:cNvPr id="12" name="Group 11">
            <a:extLst>
              <a:ext uri="{FF2B5EF4-FFF2-40B4-BE49-F238E27FC236}">
                <a16:creationId xmlns:a16="http://schemas.microsoft.com/office/drawing/2014/main" id="{E76E7CEE-E12C-7BE2-F19C-06033DBCF40D}"/>
              </a:ext>
            </a:extLst>
          </p:cNvPr>
          <p:cNvGrpSpPr/>
          <p:nvPr/>
        </p:nvGrpSpPr>
        <p:grpSpPr>
          <a:xfrm>
            <a:off x="790975" y="1034100"/>
            <a:ext cx="8007350" cy="3449807"/>
            <a:chOff x="790975" y="1034100"/>
            <a:chExt cx="8007350" cy="3449807"/>
          </a:xfrm>
        </p:grpSpPr>
        <p:pic>
          <p:nvPicPr>
            <p:cNvPr id="4" name="Picture 3" descr="A comparison of a graph&#10;&#10;Description automatically generated">
              <a:extLst>
                <a:ext uri="{FF2B5EF4-FFF2-40B4-BE49-F238E27FC236}">
                  <a16:creationId xmlns:a16="http://schemas.microsoft.com/office/drawing/2014/main" id="{1AFC5113-4D04-C932-0D43-C33AB1157D05}"/>
                </a:ext>
              </a:extLst>
            </p:cNvPr>
            <p:cNvPicPr>
              <a:picLocks noChangeAspect="1"/>
            </p:cNvPicPr>
            <p:nvPr/>
          </p:nvPicPr>
          <p:blipFill>
            <a:blip r:embed="rId2"/>
            <a:stretch>
              <a:fillRect/>
            </a:stretch>
          </p:blipFill>
          <p:spPr>
            <a:xfrm>
              <a:off x="790975" y="1034100"/>
              <a:ext cx="8007350" cy="3449807"/>
            </a:xfrm>
            <a:prstGeom prst="rect">
              <a:avLst/>
            </a:prstGeom>
          </p:spPr>
        </p:pic>
        <p:sp>
          <p:nvSpPr>
            <p:cNvPr id="5" name="Oval 4">
              <a:extLst>
                <a:ext uri="{FF2B5EF4-FFF2-40B4-BE49-F238E27FC236}">
                  <a16:creationId xmlns:a16="http://schemas.microsoft.com/office/drawing/2014/main" id="{FA31960B-6D8B-CFAA-3441-F57E0BCB96AE}"/>
                </a:ext>
              </a:extLst>
            </p:cNvPr>
            <p:cNvSpPr/>
            <p:nvPr/>
          </p:nvSpPr>
          <p:spPr>
            <a:xfrm>
              <a:off x="4038600" y="2520950"/>
              <a:ext cx="330200" cy="31410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Graphic 9" descr="Line arrow: Clockwise curve with solid fill">
              <a:extLst>
                <a:ext uri="{FF2B5EF4-FFF2-40B4-BE49-F238E27FC236}">
                  <a16:creationId xmlns:a16="http://schemas.microsoft.com/office/drawing/2014/main" id="{7AFDCCBB-21EF-8679-4F48-5A9ABDAD46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505200" y="2052750"/>
              <a:ext cx="622300" cy="622300"/>
            </a:xfrm>
            <a:prstGeom prst="rect">
              <a:avLst/>
            </a:prstGeom>
          </p:spPr>
        </p:pic>
        <p:sp>
          <p:nvSpPr>
            <p:cNvPr id="11" name="Rectangle 10">
              <a:extLst>
                <a:ext uri="{FF2B5EF4-FFF2-40B4-BE49-F238E27FC236}">
                  <a16:creationId xmlns:a16="http://schemas.microsoft.com/office/drawing/2014/main" id="{42BD475C-A022-5EED-9AF5-A13D73F2CC78}"/>
                </a:ext>
              </a:extLst>
            </p:cNvPr>
            <p:cNvSpPr/>
            <p:nvPr/>
          </p:nvSpPr>
          <p:spPr>
            <a:xfrm>
              <a:off x="3124200" y="1695450"/>
              <a:ext cx="1187450" cy="3141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Price &gt; $ 480K </a:t>
              </a:r>
            </a:p>
          </p:txBody>
        </p:sp>
      </p:grpSp>
    </p:spTree>
    <p:extLst>
      <p:ext uri="{BB962C8B-B14F-4D97-AF65-F5344CB8AC3E}">
        <p14:creationId xmlns:p14="http://schemas.microsoft.com/office/powerpoint/2010/main" val="7099214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22BD8-F75A-2C1A-9910-B58A52BB10E0}"/>
              </a:ext>
            </a:extLst>
          </p:cNvPr>
          <p:cNvSpPr>
            <a:spLocks noGrp="1"/>
          </p:cNvSpPr>
          <p:nvPr>
            <p:ph type="ctrTitle"/>
          </p:nvPr>
        </p:nvSpPr>
        <p:spPr>
          <a:xfrm>
            <a:off x="790974" y="720000"/>
            <a:ext cx="7362425" cy="314100"/>
          </a:xfrm>
        </p:spPr>
        <p:txBody>
          <a:bodyPr/>
          <a:lstStyle/>
          <a:p>
            <a:r>
              <a:rPr lang="en-US" dirty="0"/>
              <a:t>PRE-PROCESSING – CATEGORICAL DATA ‘OCEAN_PROXIMITY’</a:t>
            </a:r>
          </a:p>
        </p:txBody>
      </p:sp>
      <p:pic>
        <p:nvPicPr>
          <p:cNvPr id="4" name="Picture 3">
            <a:extLst>
              <a:ext uri="{FF2B5EF4-FFF2-40B4-BE49-F238E27FC236}">
                <a16:creationId xmlns:a16="http://schemas.microsoft.com/office/drawing/2014/main" id="{18A740C7-319A-987D-FDD4-FC3F9A3AB5E0}"/>
              </a:ext>
            </a:extLst>
          </p:cNvPr>
          <p:cNvPicPr>
            <a:picLocks noChangeAspect="1"/>
          </p:cNvPicPr>
          <p:nvPr/>
        </p:nvPicPr>
        <p:blipFill>
          <a:blip r:embed="rId2"/>
          <a:stretch>
            <a:fillRect/>
          </a:stretch>
        </p:blipFill>
        <p:spPr>
          <a:xfrm>
            <a:off x="701463" y="1169846"/>
            <a:ext cx="2200487" cy="1473911"/>
          </a:xfrm>
          <a:prstGeom prst="rect">
            <a:avLst/>
          </a:prstGeom>
        </p:spPr>
      </p:pic>
      <p:sp>
        <p:nvSpPr>
          <p:cNvPr id="5" name="Rectangle 4">
            <a:extLst>
              <a:ext uri="{FF2B5EF4-FFF2-40B4-BE49-F238E27FC236}">
                <a16:creationId xmlns:a16="http://schemas.microsoft.com/office/drawing/2014/main" id="{88EF730F-6082-E743-BD63-3B9061A5696F}"/>
              </a:ext>
            </a:extLst>
          </p:cNvPr>
          <p:cNvSpPr/>
          <p:nvPr/>
        </p:nvSpPr>
        <p:spPr>
          <a:xfrm>
            <a:off x="3067050" y="1305943"/>
            <a:ext cx="5861050" cy="119380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b="0" dirty="0">
                <a:solidFill>
                  <a:srgbClr val="000000"/>
                </a:solidFill>
                <a:effectLst/>
                <a:latin typeface="Consolas" panose="020B0609020204030204" pitchFamily="49" charset="0"/>
              </a:rPr>
              <a:t>ISLAND category which only 2, this can be eliminated since the it is not sufficient to be included in the process of  train, validation, and testing to our machine learning model.</a:t>
            </a:r>
          </a:p>
        </p:txBody>
      </p:sp>
      <p:pic>
        <p:nvPicPr>
          <p:cNvPr id="7" name="Picture 6" descr="A graph of different colored bars&#10;&#10;Description automatically generated">
            <a:extLst>
              <a:ext uri="{FF2B5EF4-FFF2-40B4-BE49-F238E27FC236}">
                <a16:creationId xmlns:a16="http://schemas.microsoft.com/office/drawing/2014/main" id="{A8EB4FAF-3A73-804D-4591-945BF3E9F2D2}"/>
              </a:ext>
            </a:extLst>
          </p:cNvPr>
          <p:cNvPicPr>
            <a:picLocks noChangeAspect="1"/>
          </p:cNvPicPr>
          <p:nvPr/>
        </p:nvPicPr>
        <p:blipFill>
          <a:blip r:embed="rId3"/>
          <a:stretch>
            <a:fillRect/>
          </a:stretch>
        </p:blipFill>
        <p:spPr>
          <a:xfrm>
            <a:off x="1353615" y="2643757"/>
            <a:ext cx="3426871" cy="2481330"/>
          </a:xfrm>
          <a:prstGeom prst="rect">
            <a:avLst/>
          </a:prstGeom>
        </p:spPr>
      </p:pic>
      <p:pic>
        <p:nvPicPr>
          <p:cNvPr id="9" name="Picture 8" descr="A chart of different colored squares&#10;&#10;Description automatically generated">
            <a:extLst>
              <a:ext uri="{FF2B5EF4-FFF2-40B4-BE49-F238E27FC236}">
                <a16:creationId xmlns:a16="http://schemas.microsoft.com/office/drawing/2014/main" id="{B9146298-B8C7-780F-B592-250AECD4D5AE}"/>
              </a:ext>
            </a:extLst>
          </p:cNvPr>
          <p:cNvPicPr>
            <a:picLocks noChangeAspect="1"/>
          </p:cNvPicPr>
          <p:nvPr/>
        </p:nvPicPr>
        <p:blipFill>
          <a:blip r:embed="rId4"/>
          <a:stretch>
            <a:fillRect/>
          </a:stretch>
        </p:blipFill>
        <p:spPr>
          <a:xfrm>
            <a:off x="5000239" y="2699170"/>
            <a:ext cx="3273812" cy="2370503"/>
          </a:xfrm>
          <a:prstGeom prst="rect">
            <a:avLst/>
          </a:prstGeom>
        </p:spPr>
      </p:pic>
    </p:spTree>
    <p:extLst>
      <p:ext uri="{BB962C8B-B14F-4D97-AF65-F5344CB8AC3E}">
        <p14:creationId xmlns:p14="http://schemas.microsoft.com/office/powerpoint/2010/main" val="319635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C34D43-2F56-2FC5-BC5F-E29C2923C3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1F614C-B0D6-AB13-80DD-80C3824FE3C0}"/>
              </a:ext>
            </a:extLst>
          </p:cNvPr>
          <p:cNvSpPr>
            <a:spLocks noGrp="1"/>
          </p:cNvSpPr>
          <p:nvPr>
            <p:ph type="ctrTitle"/>
          </p:nvPr>
        </p:nvSpPr>
        <p:spPr>
          <a:xfrm>
            <a:off x="790974" y="720000"/>
            <a:ext cx="7362425" cy="314100"/>
          </a:xfrm>
        </p:spPr>
        <p:txBody>
          <a:bodyPr/>
          <a:lstStyle/>
          <a:p>
            <a:r>
              <a:rPr lang="en-US" dirty="0"/>
              <a:t>PRE PROCESSING – CATEGORICAL DATA ‘OCEAN_PROXIMITY’</a:t>
            </a:r>
          </a:p>
        </p:txBody>
      </p:sp>
      <p:pic>
        <p:nvPicPr>
          <p:cNvPr id="6" name="Picture 5">
            <a:extLst>
              <a:ext uri="{FF2B5EF4-FFF2-40B4-BE49-F238E27FC236}">
                <a16:creationId xmlns:a16="http://schemas.microsoft.com/office/drawing/2014/main" id="{2FE75F8D-60E6-A4D5-83EC-F5FB9728F574}"/>
              </a:ext>
            </a:extLst>
          </p:cNvPr>
          <p:cNvPicPr>
            <a:picLocks noChangeAspect="1"/>
          </p:cNvPicPr>
          <p:nvPr/>
        </p:nvPicPr>
        <p:blipFill>
          <a:blip r:embed="rId2"/>
          <a:stretch>
            <a:fillRect/>
          </a:stretch>
        </p:blipFill>
        <p:spPr>
          <a:xfrm>
            <a:off x="790974" y="1149387"/>
            <a:ext cx="2622550" cy="1457586"/>
          </a:xfrm>
          <a:prstGeom prst="rect">
            <a:avLst/>
          </a:prstGeom>
        </p:spPr>
      </p:pic>
      <p:pic>
        <p:nvPicPr>
          <p:cNvPr id="10" name="Picture 9">
            <a:extLst>
              <a:ext uri="{FF2B5EF4-FFF2-40B4-BE49-F238E27FC236}">
                <a16:creationId xmlns:a16="http://schemas.microsoft.com/office/drawing/2014/main" id="{9D36D510-445D-ADBC-6C31-158A521A16DA}"/>
              </a:ext>
            </a:extLst>
          </p:cNvPr>
          <p:cNvPicPr>
            <a:picLocks noChangeAspect="1"/>
          </p:cNvPicPr>
          <p:nvPr/>
        </p:nvPicPr>
        <p:blipFill>
          <a:blip r:embed="rId3"/>
          <a:stretch>
            <a:fillRect/>
          </a:stretch>
        </p:blipFill>
        <p:spPr>
          <a:xfrm>
            <a:off x="3506761" y="1149387"/>
            <a:ext cx="5262353" cy="1441177"/>
          </a:xfrm>
          <a:prstGeom prst="rect">
            <a:avLst/>
          </a:prstGeom>
        </p:spPr>
      </p:pic>
      <p:pic>
        <p:nvPicPr>
          <p:cNvPr id="12" name="Picture 11">
            <a:extLst>
              <a:ext uri="{FF2B5EF4-FFF2-40B4-BE49-F238E27FC236}">
                <a16:creationId xmlns:a16="http://schemas.microsoft.com/office/drawing/2014/main" id="{51E47ADF-9943-C934-B8B3-8C31FE93F62D}"/>
              </a:ext>
            </a:extLst>
          </p:cNvPr>
          <p:cNvPicPr>
            <a:picLocks noChangeAspect="1"/>
          </p:cNvPicPr>
          <p:nvPr/>
        </p:nvPicPr>
        <p:blipFill>
          <a:blip r:embed="rId4"/>
          <a:stretch>
            <a:fillRect/>
          </a:stretch>
        </p:blipFill>
        <p:spPr>
          <a:xfrm>
            <a:off x="790975" y="2711989"/>
            <a:ext cx="7978140" cy="1711511"/>
          </a:xfrm>
          <a:prstGeom prst="rect">
            <a:avLst/>
          </a:prstGeom>
        </p:spPr>
      </p:pic>
      <p:sp>
        <p:nvSpPr>
          <p:cNvPr id="13" name="Rectangle 12">
            <a:extLst>
              <a:ext uri="{FF2B5EF4-FFF2-40B4-BE49-F238E27FC236}">
                <a16:creationId xmlns:a16="http://schemas.microsoft.com/office/drawing/2014/main" id="{E427505B-1A53-CC44-4A9F-3F17E1BD9AA4}"/>
              </a:ext>
            </a:extLst>
          </p:cNvPr>
          <p:cNvSpPr/>
          <p:nvPr/>
        </p:nvSpPr>
        <p:spPr>
          <a:xfrm>
            <a:off x="790974" y="4546600"/>
            <a:ext cx="7978140" cy="4699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We apply mapper to define hierarchical between each and other of the ocean proximity</a:t>
            </a:r>
          </a:p>
        </p:txBody>
      </p:sp>
    </p:spTree>
    <p:extLst>
      <p:ext uri="{BB962C8B-B14F-4D97-AF65-F5344CB8AC3E}">
        <p14:creationId xmlns:p14="http://schemas.microsoft.com/office/powerpoint/2010/main" val="33041809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DB5D2-D855-2DBB-FB4B-60ADA00AD702}"/>
              </a:ext>
            </a:extLst>
          </p:cNvPr>
          <p:cNvSpPr>
            <a:spLocks noGrp="1"/>
          </p:cNvSpPr>
          <p:nvPr>
            <p:ph type="title"/>
          </p:nvPr>
        </p:nvSpPr>
        <p:spPr>
          <a:xfrm>
            <a:off x="311700" y="445025"/>
            <a:ext cx="8520600" cy="572700"/>
          </a:xfrm>
        </p:spPr>
        <p:txBody>
          <a:bodyPr wrap="square" anchor="ctr">
            <a:normAutofit/>
          </a:bodyPr>
          <a:lstStyle/>
          <a:p>
            <a:pPr>
              <a:lnSpc>
                <a:spcPct val="90000"/>
              </a:lnSpc>
            </a:pPr>
            <a:r>
              <a:rPr lang="en-US" sz="2600"/>
              <a:t>MODELING – SPLITTING &amp; CROSS VALIDATION</a:t>
            </a:r>
          </a:p>
        </p:txBody>
      </p:sp>
      <p:pic>
        <p:nvPicPr>
          <p:cNvPr id="8" name="Picture 7" descr="A computer screen shot of a code&#10;&#10;Description automatically generated">
            <a:extLst>
              <a:ext uri="{FF2B5EF4-FFF2-40B4-BE49-F238E27FC236}">
                <a16:creationId xmlns:a16="http://schemas.microsoft.com/office/drawing/2014/main" id="{C0EA6154-349A-EE3C-C453-163F90D3CE04}"/>
              </a:ext>
            </a:extLst>
          </p:cNvPr>
          <p:cNvPicPr>
            <a:picLocks noChangeAspect="1"/>
          </p:cNvPicPr>
          <p:nvPr/>
        </p:nvPicPr>
        <p:blipFill>
          <a:blip r:embed="rId2"/>
          <a:stretch>
            <a:fillRect/>
          </a:stretch>
        </p:blipFill>
        <p:spPr>
          <a:xfrm>
            <a:off x="311700" y="2287981"/>
            <a:ext cx="4165050" cy="1145388"/>
          </a:xfrm>
          <a:prstGeom prst="rect">
            <a:avLst/>
          </a:prstGeom>
          <a:noFill/>
        </p:spPr>
      </p:pic>
      <p:pic>
        <p:nvPicPr>
          <p:cNvPr id="4" name="Picture 3" descr="A screenshot of a computer code&#10;&#10;Description automatically generated">
            <a:extLst>
              <a:ext uri="{FF2B5EF4-FFF2-40B4-BE49-F238E27FC236}">
                <a16:creationId xmlns:a16="http://schemas.microsoft.com/office/drawing/2014/main" id="{6F7E0428-E5E7-D1B6-83EA-5270699ED2A1}"/>
              </a:ext>
            </a:extLst>
          </p:cNvPr>
          <p:cNvPicPr>
            <a:picLocks noChangeAspect="1"/>
          </p:cNvPicPr>
          <p:nvPr/>
        </p:nvPicPr>
        <p:blipFill>
          <a:blip r:embed="rId3"/>
          <a:stretch>
            <a:fillRect/>
          </a:stretch>
        </p:blipFill>
        <p:spPr>
          <a:xfrm>
            <a:off x="4667250" y="1694461"/>
            <a:ext cx="4165050" cy="2332428"/>
          </a:xfrm>
          <a:prstGeom prst="rect">
            <a:avLst/>
          </a:prstGeom>
          <a:noFill/>
          <a:ln>
            <a:noFill/>
          </a:ln>
        </p:spPr>
      </p:pic>
      <p:sp>
        <p:nvSpPr>
          <p:cNvPr id="3" name="Rectangle 2">
            <a:extLst>
              <a:ext uri="{FF2B5EF4-FFF2-40B4-BE49-F238E27FC236}">
                <a16:creationId xmlns:a16="http://schemas.microsoft.com/office/drawing/2014/main" id="{32890ACA-992F-5537-8506-303F475B0998}"/>
              </a:ext>
            </a:extLst>
          </p:cNvPr>
          <p:cNvSpPr/>
          <p:nvPr/>
        </p:nvSpPr>
        <p:spPr>
          <a:xfrm>
            <a:off x="4864100" y="1974850"/>
            <a:ext cx="2178050" cy="20955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85135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59740-2FA9-340B-FBB7-FB20771AB771}"/>
              </a:ext>
            </a:extLst>
          </p:cNvPr>
          <p:cNvSpPr>
            <a:spLocks noGrp="1"/>
          </p:cNvSpPr>
          <p:nvPr>
            <p:ph type="ctrTitle"/>
          </p:nvPr>
        </p:nvSpPr>
        <p:spPr/>
        <p:txBody>
          <a:bodyPr/>
          <a:lstStyle/>
          <a:p>
            <a:r>
              <a:rPr lang="en-US" dirty="0"/>
              <a:t>ALL BENCHMARK MODEL PERFORMANCE</a:t>
            </a:r>
          </a:p>
        </p:txBody>
      </p:sp>
      <p:sp>
        <p:nvSpPr>
          <p:cNvPr id="7" name="Rectangle 6">
            <a:extLst>
              <a:ext uri="{FF2B5EF4-FFF2-40B4-BE49-F238E27FC236}">
                <a16:creationId xmlns:a16="http://schemas.microsoft.com/office/drawing/2014/main" id="{9F84F071-EAAB-19C1-6879-D60177C37B62}"/>
              </a:ext>
            </a:extLst>
          </p:cNvPr>
          <p:cNvSpPr/>
          <p:nvPr/>
        </p:nvSpPr>
        <p:spPr>
          <a:xfrm>
            <a:off x="790975" y="2571749"/>
            <a:ext cx="7914875" cy="12318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ts val="1425"/>
              </a:lnSpc>
            </a:pPr>
            <a:r>
              <a:rPr lang="en-US" b="0" dirty="0">
                <a:solidFill>
                  <a:srgbClr val="000000"/>
                </a:solidFill>
                <a:effectLst/>
                <a:latin typeface="Consolas" panose="020B0609020204030204" pitchFamily="49" charset="0"/>
              </a:rPr>
              <a:t>model which have lowest value or even </a:t>
            </a:r>
            <a:r>
              <a:rPr lang="en-US" b="1" dirty="0">
                <a:solidFill>
                  <a:srgbClr val="000080"/>
                </a:solidFill>
                <a:effectLst/>
                <a:latin typeface="Consolas" panose="020B0609020204030204" pitchFamily="49" charset="0"/>
              </a:rPr>
              <a:t>approaching zero</a:t>
            </a:r>
            <a:r>
              <a:rPr lang="en-US" b="0" dirty="0">
                <a:solidFill>
                  <a:srgbClr val="000000"/>
                </a:solidFill>
                <a:effectLst/>
                <a:latin typeface="Consolas" panose="020B0609020204030204" pitchFamily="49" charset="0"/>
              </a:rPr>
              <a:t> (Mean MAPE, mean RMSE dan mean MAE) and,</a:t>
            </a:r>
          </a:p>
          <a:p>
            <a:pPr>
              <a:lnSpc>
                <a:spcPts val="1425"/>
              </a:lnSpc>
            </a:pPr>
            <a:endParaRPr lang="en-US" dirty="0">
              <a:solidFill>
                <a:srgbClr val="0451A5"/>
              </a:solidFill>
              <a:latin typeface="Consolas" panose="020B0609020204030204" pitchFamily="49" charset="0"/>
            </a:endParaRPr>
          </a:p>
          <a:p>
            <a:pPr>
              <a:lnSpc>
                <a:spcPts val="1425"/>
              </a:lnSpc>
            </a:pPr>
            <a:r>
              <a:rPr lang="en-US" b="0" dirty="0">
                <a:solidFill>
                  <a:srgbClr val="000000"/>
                </a:solidFill>
                <a:effectLst/>
                <a:latin typeface="Consolas" panose="020B0609020204030204" pitchFamily="49" charset="0"/>
              </a:rPr>
              <a:t>model the most stable with lowest MAPE is </a:t>
            </a:r>
            <a:r>
              <a:rPr lang="en-US" b="1" dirty="0" err="1">
                <a:solidFill>
                  <a:srgbClr val="000080"/>
                </a:solidFill>
                <a:effectLst/>
                <a:latin typeface="Consolas" panose="020B0609020204030204" pitchFamily="49" charset="0"/>
              </a:rPr>
              <a:t>XGBoostregressor</a:t>
            </a:r>
            <a:r>
              <a:rPr lang="en-US" b="1" dirty="0">
                <a:solidFill>
                  <a:srgbClr val="000080"/>
                </a:solidFill>
                <a:effectLst/>
                <a:latin typeface="Consolas" panose="020B0609020204030204" pitchFamily="49" charset="0"/>
              </a:rPr>
              <a:t>, furthermore enhance by hyperparameter tuning</a:t>
            </a:r>
            <a:endParaRPr lang="en-US" b="0" dirty="0">
              <a:solidFill>
                <a:srgbClr val="000000"/>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A67FC740-5E67-CD0F-D3C9-4D48BC59BE0E}"/>
              </a:ext>
            </a:extLst>
          </p:cNvPr>
          <p:cNvPicPr>
            <a:picLocks noChangeAspect="1"/>
          </p:cNvPicPr>
          <p:nvPr/>
        </p:nvPicPr>
        <p:blipFill>
          <a:blip r:embed="rId2"/>
          <a:stretch>
            <a:fillRect/>
          </a:stretch>
        </p:blipFill>
        <p:spPr>
          <a:xfrm>
            <a:off x="1146175" y="1033203"/>
            <a:ext cx="6851650" cy="1464125"/>
          </a:xfrm>
          <a:prstGeom prst="rect">
            <a:avLst/>
          </a:prstGeom>
        </p:spPr>
      </p:pic>
      <p:pic>
        <p:nvPicPr>
          <p:cNvPr id="9" name="Picture 8">
            <a:extLst>
              <a:ext uri="{FF2B5EF4-FFF2-40B4-BE49-F238E27FC236}">
                <a16:creationId xmlns:a16="http://schemas.microsoft.com/office/drawing/2014/main" id="{6A755DAC-986E-A46D-4D24-02C2BB200460}"/>
              </a:ext>
            </a:extLst>
          </p:cNvPr>
          <p:cNvPicPr>
            <a:picLocks noChangeAspect="1"/>
          </p:cNvPicPr>
          <p:nvPr/>
        </p:nvPicPr>
        <p:blipFill>
          <a:blip r:embed="rId3"/>
          <a:stretch>
            <a:fillRect/>
          </a:stretch>
        </p:blipFill>
        <p:spPr>
          <a:xfrm>
            <a:off x="2921000" y="3896826"/>
            <a:ext cx="3302000" cy="1246674"/>
          </a:xfrm>
          <a:prstGeom prst="rect">
            <a:avLst/>
          </a:prstGeom>
        </p:spPr>
      </p:pic>
    </p:spTree>
    <p:extLst>
      <p:ext uri="{BB962C8B-B14F-4D97-AF65-F5344CB8AC3E}">
        <p14:creationId xmlns:p14="http://schemas.microsoft.com/office/powerpoint/2010/main" val="1223341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8AA84-7D32-CE6C-1922-A8195A3FB3E3}"/>
              </a:ext>
            </a:extLst>
          </p:cNvPr>
          <p:cNvSpPr>
            <a:spLocks noGrp="1"/>
          </p:cNvSpPr>
          <p:nvPr>
            <p:ph type="ctrTitle"/>
          </p:nvPr>
        </p:nvSpPr>
        <p:spPr/>
        <p:txBody>
          <a:bodyPr/>
          <a:lstStyle/>
          <a:p>
            <a:r>
              <a:rPr lang="en-US" dirty="0"/>
              <a:t>HYPERPARAMETER TUNING</a:t>
            </a:r>
          </a:p>
        </p:txBody>
      </p:sp>
      <p:sp>
        <p:nvSpPr>
          <p:cNvPr id="4" name="TextBox 3">
            <a:extLst>
              <a:ext uri="{FF2B5EF4-FFF2-40B4-BE49-F238E27FC236}">
                <a16:creationId xmlns:a16="http://schemas.microsoft.com/office/drawing/2014/main" id="{DA7D6F87-7E6A-DC4D-7995-020588932344}"/>
              </a:ext>
            </a:extLst>
          </p:cNvPr>
          <p:cNvSpPr txBox="1"/>
          <p:nvPr/>
        </p:nvSpPr>
        <p:spPr>
          <a:xfrm>
            <a:off x="1104900" y="1302543"/>
            <a:ext cx="8476725" cy="273152"/>
          </a:xfrm>
          <a:prstGeom prst="rect">
            <a:avLst/>
          </a:prstGeom>
          <a:noFill/>
        </p:spPr>
        <p:txBody>
          <a:bodyPr wrap="square">
            <a:spAutoFit/>
          </a:bodyPr>
          <a:lstStyle/>
          <a:p>
            <a:pPr algn="just">
              <a:lnSpc>
                <a:spcPts val="1425"/>
              </a:lnSpc>
            </a:pPr>
            <a:r>
              <a:rPr lang="en-US" b="0" dirty="0">
                <a:solidFill>
                  <a:srgbClr val="000000"/>
                </a:solidFill>
                <a:effectLst/>
                <a:latin typeface="Consolas" panose="020B0609020204030204" pitchFamily="49" charset="0"/>
              </a:rPr>
              <a:t>These hyperparameters fine-tune a Gradient Boosting Machine (GBM):</a:t>
            </a:r>
          </a:p>
        </p:txBody>
      </p:sp>
      <p:sp>
        <p:nvSpPr>
          <p:cNvPr id="5" name="TextBox 4">
            <a:extLst>
              <a:ext uri="{FF2B5EF4-FFF2-40B4-BE49-F238E27FC236}">
                <a16:creationId xmlns:a16="http://schemas.microsoft.com/office/drawing/2014/main" id="{6E4DC876-5E70-5D3A-D733-54A5D53E3049}"/>
              </a:ext>
            </a:extLst>
          </p:cNvPr>
          <p:cNvSpPr txBox="1"/>
          <p:nvPr/>
        </p:nvSpPr>
        <p:spPr>
          <a:xfrm>
            <a:off x="3708400" y="1634419"/>
            <a:ext cx="4876800" cy="3289362"/>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b="1" dirty="0" err="1">
                <a:solidFill>
                  <a:srgbClr val="000080"/>
                </a:solidFill>
                <a:effectLst/>
                <a:latin typeface="Consolas" panose="020B0609020204030204" pitchFamily="49" charset="0"/>
              </a:rPr>
              <a:t>max_depth</a:t>
            </a:r>
            <a:r>
              <a:rPr lang="en-US" b="0" dirty="0">
                <a:solidFill>
                  <a:srgbClr val="000000"/>
                </a:solidFill>
                <a:effectLst/>
                <a:latin typeface="Consolas" panose="020B0609020204030204" pitchFamily="49" charset="0"/>
              </a:rPr>
              <a:t> and </a:t>
            </a:r>
            <a:r>
              <a:rPr lang="en-US" b="1" dirty="0">
                <a:solidFill>
                  <a:srgbClr val="000080"/>
                </a:solidFill>
                <a:effectLst/>
                <a:latin typeface="Consolas" panose="020B0609020204030204" pitchFamily="49" charset="0"/>
              </a:rPr>
              <a:t>gamma</a:t>
            </a:r>
            <a:r>
              <a:rPr lang="en-US" b="0" dirty="0">
                <a:solidFill>
                  <a:srgbClr val="000000"/>
                </a:solidFill>
                <a:effectLst/>
                <a:latin typeface="Consolas" panose="020B0609020204030204" pitchFamily="49" charset="0"/>
              </a:rPr>
              <a:t> limit tree complexity; </a:t>
            </a:r>
            <a:endParaRPr lang="en-US" dirty="0">
              <a:latin typeface="Consolas" panose="020B0609020204030204" pitchFamily="49" charset="0"/>
            </a:endParaRPr>
          </a:p>
          <a:p>
            <a:pPr marL="285750" indent="-285750" algn="just">
              <a:lnSpc>
                <a:spcPct val="150000"/>
              </a:lnSpc>
              <a:buFont typeface="Arial" panose="020B0604020202020204" pitchFamily="34" charset="0"/>
              <a:buChar char="•"/>
            </a:pPr>
            <a:r>
              <a:rPr lang="en-US" b="1" dirty="0" err="1">
                <a:solidFill>
                  <a:srgbClr val="000080"/>
                </a:solidFill>
                <a:effectLst/>
                <a:latin typeface="Consolas" panose="020B0609020204030204" pitchFamily="49" charset="0"/>
              </a:rPr>
              <a:t>learning_rate</a:t>
            </a:r>
            <a:r>
              <a:rPr lang="en-US" b="1" dirty="0">
                <a:solidFill>
                  <a:srgbClr val="000080"/>
                </a:solidFill>
                <a:effectLst/>
                <a:latin typeface="Consolas" panose="020B0609020204030204" pitchFamily="49" charset="0"/>
              </a:rPr>
              <a:t> and </a:t>
            </a:r>
            <a:r>
              <a:rPr lang="en-US" b="1" dirty="0" err="1">
                <a:solidFill>
                  <a:srgbClr val="000080"/>
                </a:solidFill>
                <a:effectLst/>
                <a:latin typeface="Consolas" panose="020B0609020204030204" pitchFamily="49" charset="0"/>
              </a:rPr>
              <a:t>n_estimators</a:t>
            </a:r>
            <a:r>
              <a:rPr lang="en-US" b="0" dirty="0">
                <a:solidFill>
                  <a:srgbClr val="000000"/>
                </a:solidFill>
                <a:effectLst/>
                <a:latin typeface="Consolas" panose="020B0609020204030204" pitchFamily="49" charset="0"/>
              </a:rPr>
              <a:t> control the model's learning pace and size;</a:t>
            </a:r>
          </a:p>
          <a:p>
            <a:pPr marL="285750" indent="-285750" algn="just">
              <a:lnSpc>
                <a:spcPct val="150000"/>
              </a:lnSpc>
              <a:buFont typeface="Arial" panose="020B0604020202020204" pitchFamily="34" charset="0"/>
              <a:buChar char="•"/>
            </a:pPr>
            <a:r>
              <a:rPr lang="en-US" b="1" dirty="0">
                <a:solidFill>
                  <a:srgbClr val="000080"/>
                </a:solidFill>
                <a:effectLst/>
                <a:latin typeface="Consolas" panose="020B0609020204030204" pitchFamily="49" charset="0"/>
              </a:rPr>
              <a:t>subsample and </a:t>
            </a:r>
            <a:r>
              <a:rPr lang="en-US" b="1" dirty="0" err="1">
                <a:solidFill>
                  <a:srgbClr val="000080"/>
                </a:solidFill>
                <a:effectLst/>
                <a:latin typeface="Consolas" panose="020B0609020204030204" pitchFamily="49" charset="0"/>
              </a:rPr>
              <a:t>colsample_bytree</a:t>
            </a:r>
            <a:r>
              <a:rPr lang="en-US" b="0" dirty="0">
                <a:solidFill>
                  <a:srgbClr val="000000"/>
                </a:solidFill>
                <a:effectLst/>
                <a:latin typeface="Consolas" panose="020B0609020204030204" pitchFamily="49" charset="0"/>
              </a:rPr>
              <a:t> introduce randomness by using fractions of data and features for each tree;</a:t>
            </a:r>
          </a:p>
          <a:p>
            <a:pPr marL="285750" indent="-285750" algn="just">
              <a:lnSpc>
                <a:spcPct val="150000"/>
              </a:lnSpc>
              <a:buFont typeface="Arial" panose="020B0604020202020204" pitchFamily="34" charset="0"/>
              <a:buChar char="•"/>
            </a:pPr>
            <a:r>
              <a:rPr lang="en-US" b="1" dirty="0" err="1">
                <a:solidFill>
                  <a:srgbClr val="000080"/>
                </a:solidFill>
                <a:effectLst/>
                <a:latin typeface="Consolas" panose="020B0609020204030204" pitchFamily="49" charset="0"/>
              </a:rPr>
              <a:t>reg_alpha</a:t>
            </a:r>
            <a:r>
              <a:rPr lang="en-US" b="0" dirty="0">
                <a:solidFill>
                  <a:srgbClr val="000000"/>
                </a:solidFill>
                <a:effectLst/>
                <a:latin typeface="Consolas" panose="020B0609020204030204" pitchFamily="49" charset="0"/>
              </a:rPr>
              <a:t> simplifies the model through regularization. </a:t>
            </a:r>
          </a:p>
          <a:p>
            <a:pPr algn="just">
              <a:lnSpc>
                <a:spcPct val="150000"/>
              </a:lnSpc>
            </a:pPr>
            <a:r>
              <a:rPr lang="en-US" b="0" dirty="0">
                <a:solidFill>
                  <a:srgbClr val="000000"/>
                </a:solidFill>
                <a:effectLst/>
                <a:latin typeface="Consolas" panose="020B0609020204030204" pitchFamily="49" charset="0"/>
              </a:rPr>
              <a:t>Proper tuning of these parameters </a:t>
            </a:r>
            <a:r>
              <a:rPr lang="en-US" b="1" dirty="0">
                <a:solidFill>
                  <a:srgbClr val="000080"/>
                </a:solidFill>
                <a:effectLst/>
                <a:latin typeface="Consolas" panose="020B0609020204030204" pitchFamily="49" charset="0"/>
              </a:rPr>
              <a:t>prevents overfitting and optimizes performance</a:t>
            </a:r>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6402335B-BC0B-051B-49F8-C6D84C41A7D3}"/>
              </a:ext>
            </a:extLst>
          </p:cNvPr>
          <p:cNvSpPr txBox="1"/>
          <p:nvPr/>
        </p:nvSpPr>
        <p:spPr>
          <a:xfrm>
            <a:off x="491600" y="2051007"/>
            <a:ext cx="3331100" cy="2411109"/>
          </a:xfrm>
          <a:prstGeom prst="rect">
            <a:avLst/>
          </a:prstGeom>
          <a:noFill/>
        </p:spPr>
        <p:txBody>
          <a:bodyPr wrap="square">
            <a:spAutoFit/>
          </a:bodyPr>
          <a:lstStyle/>
          <a:p>
            <a:pPr>
              <a:lnSpc>
                <a:spcPct val="150000"/>
              </a:lnSpc>
            </a:pPr>
            <a:r>
              <a:rPr lang="en-US" sz="1000" b="0" dirty="0" err="1">
                <a:solidFill>
                  <a:srgbClr val="001080"/>
                </a:solidFill>
                <a:effectLst/>
                <a:latin typeface="Consolas" panose="020B0609020204030204" pitchFamily="49" charset="0"/>
              </a:rPr>
              <a:t>max_depth</a:t>
            </a:r>
            <a:r>
              <a:rPr lang="en-US" sz="1000" b="0" dirty="0">
                <a:solidFill>
                  <a:srgbClr val="000000"/>
                </a:solidFill>
                <a:effectLst/>
                <a:latin typeface="Consolas" panose="020B0609020204030204" pitchFamily="49" charset="0"/>
              </a:rPr>
              <a:t> = </a:t>
            </a:r>
            <a:r>
              <a:rPr lang="en-US" sz="1000" b="0" dirty="0">
                <a:solidFill>
                  <a:srgbClr val="267F99"/>
                </a:solidFill>
                <a:effectLst/>
                <a:latin typeface="Consolas" panose="020B0609020204030204" pitchFamily="49" charset="0"/>
              </a:rPr>
              <a:t>list</a:t>
            </a:r>
            <a:r>
              <a:rPr lang="en-US" sz="1000" b="0" dirty="0">
                <a:solidFill>
                  <a:srgbClr val="000000"/>
                </a:solidFill>
                <a:effectLst/>
                <a:latin typeface="Consolas" panose="020B0609020204030204" pitchFamily="49" charset="0"/>
              </a:rPr>
              <a:t>(</a:t>
            </a:r>
            <a:r>
              <a:rPr lang="en-US" sz="1000" b="0" dirty="0" err="1">
                <a:solidFill>
                  <a:srgbClr val="267F99"/>
                </a:solidFill>
                <a:effectLst/>
                <a:latin typeface="Consolas" panose="020B0609020204030204" pitchFamily="49" charset="0"/>
              </a:rPr>
              <a:t>np</a:t>
            </a:r>
            <a:r>
              <a:rPr lang="en-US" sz="1000" b="0" dirty="0" err="1">
                <a:solidFill>
                  <a:srgbClr val="000000"/>
                </a:solidFill>
                <a:effectLst/>
                <a:latin typeface="Consolas" panose="020B0609020204030204" pitchFamily="49" charset="0"/>
              </a:rPr>
              <a:t>.arange</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1</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11</a:t>
            </a:r>
            <a:r>
              <a:rPr lang="en-US" sz="1000" b="0" dirty="0">
                <a:solidFill>
                  <a:srgbClr val="000000"/>
                </a:solidFill>
                <a:effectLst/>
                <a:latin typeface="Consolas" panose="020B0609020204030204" pitchFamily="49" charset="0"/>
              </a:rPr>
              <a:t>))</a:t>
            </a:r>
          </a:p>
          <a:p>
            <a:pPr>
              <a:lnSpc>
                <a:spcPct val="150000"/>
              </a:lnSpc>
            </a:pPr>
            <a:r>
              <a:rPr lang="en-US" sz="1000" b="0" dirty="0" err="1">
                <a:solidFill>
                  <a:srgbClr val="001080"/>
                </a:solidFill>
                <a:effectLst/>
                <a:latin typeface="Consolas" panose="020B0609020204030204" pitchFamily="49" charset="0"/>
              </a:rPr>
              <a:t>learning_rate</a:t>
            </a:r>
            <a:r>
              <a:rPr lang="en-US" sz="1000" b="0" dirty="0">
                <a:solidFill>
                  <a:srgbClr val="000000"/>
                </a:solidFill>
                <a:effectLst/>
                <a:latin typeface="Consolas" panose="020B0609020204030204" pitchFamily="49" charset="0"/>
              </a:rPr>
              <a:t> = </a:t>
            </a:r>
            <a:r>
              <a:rPr lang="en-US" sz="1000" b="0" dirty="0">
                <a:solidFill>
                  <a:srgbClr val="267F99"/>
                </a:solidFill>
                <a:effectLst/>
                <a:latin typeface="Consolas" panose="020B0609020204030204" pitchFamily="49" charset="0"/>
              </a:rPr>
              <a:t>list</a:t>
            </a:r>
            <a:r>
              <a:rPr lang="en-US" sz="1000" b="0" dirty="0">
                <a:solidFill>
                  <a:srgbClr val="000000"/>
                </a:solidFill>
                <a:effectLst/>
                <a:latin typeface="Consolas" panose="020B0609020204030204" pitchFamily="49" charset="0"/>
              </a:rPr>
              <a:t>(</a:t>
            </a:r>
            <a:r>
              <a:rPr lang="en-US" sz="1000" b="0" dirty="0" err="1">
                <a:solidFill>
                  <a:srgbClr val="267F99"/>
                </a:solidFill>
                <a:effectLst/>
                <a:latin typeface="Consolas" panose="020B0609020204030204" pitchFamily="49" charset="0"/>
              </a:rPr>
              <a:t>np</a:t>
            </a:r>
            <a:r>
              <a:rPr lang="en-US" sz="1000" b="0" dirty="0" err="1">
                <a:solidFill>
                  <a:srgbClr val="000000"/>
                </a:solidFill>
                <a:effectLst/>
                <a:latin typeface="Consolas" panose="020B0609020204030204" pitchFamily="49" charset="0"/>
              </a:rPr>
              <a:t>.arange</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1</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100</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100</a:t>
            </a:r>
            <a:r>
              <a:rPr lang="en-US" sz="1000" b="0" dirty="0">
                <a:solidFill>
                  <a:srgbClr val="000000"/>
                </a:solidFill>
                <a:effectLst/>
                <a:latin typeface="Consolas" panose="020B0609020204030204" pitchFamily="49" charset="0"/>
              </a:rPr>
              <a:t>)</a:t>
            </a:r>
            <a:br>
              <a:rPr lang="en-US" sz="1000" b="0" dirty="0">
                <a:solidFill>
                  <a:srgbClr val="000000"/>
                </a:solidFill>
                <a:effectLst/>
                <a:latin typeface="Consolas" panose="020B0609020204030204" pitchFamily="49" charset="0"/>
              </a:rPr>
            </a:br>
            <a:r>
              <a:rPr lang="en-US" sz="1000" b="0" dirty="0" err="1">
                <a:solidFill>
                  <a:srgbClr val="001080"/>
                </a:solidFill>
                <a:effectLst/>
                <a:latin typeface="Consolas" panose="020B0609020204030204" pitchFamily="49" charset="0"/>
              </a:rPr>
              <a:t>n_estimators</a:t>
            </a:r>
            <a:r>
              <a:rPr lang="en-US" sz="1000" b="0" dirty="0">
                <a:solidFill>
                  <a:srgbClr val="000000"/>
                </a:solidFill>
                <a:effectLst/>
                <a:latin typeface="Consolas" panose="020B0609020204030204" pitchFamily="49" charset="0"/>
              </a:rPr>
              <a:t> = </a:t>
            </a:r>
            <a:r>
              <a:rPr lang="en-US" sz="1000" b="0" dirty="0">
                <a:solidFill>
                  <a:srgbClr val="267F99"/>
                </a:solidFill>
                <a:effectLst/>
                <a:latin typeface="Consolas" panose="020B0609020204030204" pitchFamily="49" charset="0"/>
              </a:rPr>
              <a:t>list</a:t>
            </a:r>
            <a:r>
              <a:rPr lang="en-US" sz="1000" b="0" dirty="0">
                <a:solidFill>
                  <a:srgbClr val="000000"/>
                </a:solidFill>
                <a:effectLst/>
                <a:latin typeface="Consolas" panose="020B0609020204030204" pitchFamily="49" charset="0"/>
              </a:rPr>
              <a:t>(</a:t>
            </a:r>
            <a:r>
              <a:rPr lang="en-US" sz="1000" b="0" dirty="0" err="1">
                <a:solidFill>
                  <a:srgbClr val="267F99"/>
                </a:solidFill>
                <a:effectLst/>
                <a:latin typeface="Consolas" panose="020B0609020204030204" pitchFamily="49" charset="0"/>
              </a:rPr>
              <a:t>np</a:t>
            </a:r>
            <a:r>
              <a:rPr lang="en-US" sz="1000" b="0" dirty="0" err="1">
                <a:solidFill>
                  <a:srgbClr val="000000"/>
                </a:solidFill>
                <a:effectLst/>
                <a:latin typeface="Consolas" panose="020B0609020204030204" pitchFamily="49" charset="0"/>
              </a:rPr>
              <a:t>.arange</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100</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201</a:t>
            </a:r>
            <a:r>
              <a:rPr lang="en-US" sz="1000" b="0" dirty="0">
                <a:solidFill>
                  <a:srgbClr val="000000"/>
                </a:solidFill>
                <a:effectLst/>
                <a:latin typeface="Consolas" panose="020B0609020204030204" pitchFamily="49" charset="0"/>
              </a:rPr>
              <a:t>))</a:t>
            </a:r>
            <a:br>
              <a:rPr lang="en-US" sz="1000" b="0" dirty="0">
                <a:solidFill>
                  <a:srgbClr val="000000"/>
                </a:solidFill>
                <a:effectLst/>
                <a:latin typeface="Consolas" panose="020B0609020204030204" pitchFamily="49" charset="0"/>
              </a:rPr>
            </a:br>
            <a:r>
              <a:rPr lang="en-US" sz="1000" b="0" dirty="0">
                <a:solidFill>
                  <a:srgbClr val="001080"/>
                </a:solidFill>
                <a:effectLst/>
                <a:latin typeface="Consolas" panose="020B0609020204030204" pitchFamily="49" charset="0"/>
              </a:rPr>
              <a:t>subsample</a:t>
            </a:r>
            <a:r>
              <a:rPr lang="en-US" sz="1000" b="0" dirty="0">
                <a:solidFill>
                  <a:srgbClr val="000000"/>
                </a:solidFill>
                <a:effectLst/>
                <a:latin typeface="Consolas" panose="020B0609020204030204" pitchFamily="49" charset="0"/>
              </a:rPr>
              <a:t> = </a:t>
            </a:r>
            <a:r>
              <a:rPr lang="en-US" sz="1000" b="0" dirty="0">
                <a:solidFill>
                  <a:srgbClr val="267F99"/>
                </a:solidFill>
                <a:effectLst/>
                <a:latin typeface="Consolas" panose="020B0609020204030204" pitchFamily="49" charset="0"/>
              </a:rPr>
              <a:t>list</a:t>
            </a:r>
            <a:r>
              <a:rPr lang="en-US" sz="1000" b="0" dirty="0">
                <a:solidFill>
                  <a:srgbClr val="000000"/>
                </a:solidFill>
                <a:effectLst/>
                <a:latin typeface="Consolas" panose="020B0609020204030204" pitchFamily="49" charset="0"/>
              </a:rPr>
              <a:t>(</a:t>
            </a:r>
            <a:r>
              <a:rPr lang="en-US" sz="1000" b="0" dirty="0" err="1">
                <a:solidFill>
                  <a:srgbClr val="267F99"/>
                </a:solidFill>
                <a:effectLst/>
                <a:latin typeface="Consolas" panose="020B0609020204030204" pitchFamily="49" charset="0"/>
              </a:rPr>
              <a:t>np</a:t>
            </a:r>
            <a:r>
              <a:rPr lang="en-US" sz="1000" b="0" dirty="0" err="1">
                <a:solidFill>
                  <a:srgbClr val="000000"/>
                </a:solidFill>
                <a:effectLst/>
                <a:latin typeface="Consolas" panose="020B0609020204030204" pitchFamily="49" charset="0"/>
              </a:rPr>
              <a:t>.arange</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2</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10</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10</a:t>
            </a:r>
            <a:r>
              <a:rPr lang="en-US" sz="1000" b="0" dirty="0">
                <a:solidFill>
                  <a:srgbClr val="000000"/>
                </a:solidFill>
                <a:effectLst/>
                <a:latin typeface="Consolas" panose="020B0609020204030204" pitchFamily="49" charset="0"/>
              </a:rPr>
              <a:t>)</a:t>
            </a:r>
            <a:br>
              <a:rPr lang="en-US" sz="1000" b="0" dirty="0">
                <a:solidFill>
                  <a:srgbClr val="000000"/>
                </a:solidFill>
                <a:effectLst/>
                <a:latin typeface="Consolas" panose="020B0609020204030204" pitchFamily="49" charset="0"/>
              </a:rPr>
            </a:br>
            <a:r>
              <a:rPr lang="en-US" sz="1000" b="0" dirty="0">
                <a:solidFill>
                  <a:srgbClr val="001080"/>
                </a:solidFill>
                <a:effectLst/>
                <a:latin typeface="Consolas" panose="020B0609020204030204" pitchFamily="49" charset="0"/>
              </a:rPr>
              <a:t>gamma</a:t>
            </a:r>
            <a:r>
              <a:rPr lang="en-US" sz="1000" b="0" dirty="0">
                <a:solidFill>
                  <a:srgbClr val="000000"/>
                </a:solidFill>
                <a:effectLst/>
                <a:latin typeface="Consolas" panose="020B0609020204030204" pitchFamily="49" charset="0"/>
              </a:rPr>
              <a:t> = </a:t>
            </a:r>
            <a:r>
              <a:rPr lang="en-US" sz="1000" b="0" dirty="0">
                <a:solidFill>
                  <a:srgbClr val="267F99"/>
                </a:solidFill>
                <a:effectLst/>
                <a:latin typeface="Consolas" panose="020B0609020204030204" pitchFamily="49" charset="0"/>
              </a:rPr>
              <a:t>list</a:t>
            </a:r>
            <a:r>
              <a:rPr lang="en-US" sz="1000" b="0" dirty="0">
                <a:solidFill>
                  <a:srgbClr val="000000"/>
                </a:solidFill>
                <a:effectLst/>
                <a:latin typeface="Consolas" panose="020B0609020204030204" pitchFamily="49" charset="0"/>
              </a:rPr>
              <a:t>(</a:t>
            </a:r>
            <a:r>
              <a:rPr lang="en-US" sz="1000" b="0" dirty="0" err="1">
                <a:solidFill>
                  <a:srgbClr val="267F99"/>
                </a:solidFill>
                <a:effectLst/>
                <a:latin typeface="Consolas" panose="020B0609020204030204" pitchFamily="49" charset="0"/>
              </a:rPr>
              <a:t>np</a:t>
            </a:r>
            <a:r>
              <a:rPr lang="en-US" sz="1000" b="0" dirty="0" err="1">
                <a:solidFill>
                  <a:srgbClr val="000000"/>
                </a:solidFill>
                <a:effectLst/>
                <a:latin typeface="Consolas" panose="020B0609020204030204" pitchFamily="49" charset="0"/>
              </a:rPr>
              <a:t>.arange</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1</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11</a:t>
            </a:r>
            <a:r>
              <a:rPr lang="en-US" sz="1000" b="0" dirty="0">
                <a:solidFill>
                  <a:srgbClr val="000000"/>
                </a:solidFill>
                <a:effectLst/>
                <a:latin typeface="Consolas" panose="020B0609020204030204" pitchFamily="49" charset="0"/>
              </a:rPr>
              <a:t>)) </a:t>
            </a:r>
          </a:p>
          <a:p>
            <a:pPr>
              <a:lnSpc>
                <a:spcPct val="150000"/>
              </a:lnSpc>
            </a:pPr>
            <a:r>
              <a:rPr lang="en-US" sz="1000" b="0" dirty="0" err="1">
                <a:solidFill>
                  <a:srgbClr val="001080"/>
                </a:solidFill>
                <a:effectLst/>
                <a:latin typeface="Consolas" panose="020B0609020204030204" pitchFamily="49" charset="0"/>
              </a:rPr>
              <a:t>colsample_bytree</a:t>
            </a:r>
            <a:r>
              <a:rPr lang="en-US" sz="1000" b="0" dirty="0">
                <a:solidFill>
                  <a:srgbClr val="000000"/>
                </a:solidFill>
                <a:effectLst/>
                <a:latin typeface="Consolas" panose="020B0609020204030204" pitchFamily="49" charset="0"/>
              </a:rPr>
              <a:t> = </a:t>
            </a:r>
            <a:r>
              <a:rPr lang="en-US" sz="1000" b="0" dirty="0">
                <a:solidFill>
                  <a:srgbClr val="267F99"/>
                </a:solidFill>
                <a:effectLst/>
                <a:latin typeface="Consolas" panose="020B0609020204030204" pitchFamily="49" charset="0"/>
              </a:rPr>
              <a:t>list</a:t>
            </a:r>
            <a:r>
              <a:rPr lang="en-US" sz="1000" b="0" dirty="0">
                <a:solidFill>
                  <a:srgbClr val="000000"/>
                </a:solidFill>
                <a:effectLst/>
                <a:latin typeface="Consolas" panose="020B0609020204030204" pitchFamily="49" charset="0"/>
              </a:rPr>
              <a:t>(</a:t>
            </a:r>
            <a:r>
              <a:rPr lang="en-US" sz="1000" b="0" dirty="0" err="1">
                <a:solidFill>
                  <a:srgbClr val="267F99"/>
                </a:solidFill>
                <a:effectLst/>
                <a:latin typeface="Consolas" panose="020B0609020204030204" pitchFamily="49" charset="0"/>
              </a:rPr>
              <a:t>np</a:t>
            </a:r>
            <a:r>
              <a:rPr lang="en-US" sz="1000" b="0" dirty="0" err="1">
                <a:solidFill>
                  <a:srgbClr val="000000"/>
                </a:solidFill>
                <a:effectLst/>
                <a:latin typeface="Consolas" panose="020B0609020204030204" pitchFamily="49" charset="0"/>
              </a:rPr>
              <a:t>.arange</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1</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10</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10</a:t>
            </a:r>
            <a:r>
              <a:rPr lang="en-US" sz="1000" b="0" dirty="0">
                <a:solidFill>
                  <a:srgbClr val="000000"/>
                </a:solidFill>
                <a:effectLst/>
                <a:latin typeface="Consolas" panose="020B0609020204030204" pitchFamily="49" charset="0"/>
              </a:rPr>
              <a:t>)</a:t>
            </a:r>
          </a:p>
          <a:p>
            <a:pPr>
              <a:lnSpc>
                <a:spcPct val="150000"/>
              </a:lnSpc>
            </a:pPr>
            <a:r>
              <a:rPr lang="en-US" sz="1000" b="0" dirty="0" err="1">
                <a:solidFill>
                  <a:srgbClr val="001080"/>
                </a:solidFill>
                <a:effectLst/>
                <a:latin typeface="Consolas" panose="020B0609020204030204" pitchFamily="49" charset="0"/>
              </a:rPr>
              <a:t>reg_alpha</a:t>
            </a:r>
            <a:r>
              <a:rPr lang="en-US" sz="1000" b="0" dirty="0">
                <a:solidFill>
                  <a:srgbClr val="000000"/>
                </a:solidFill>
                <a:effectLst/>
                <a:latin typeface="Consolas" panose="020B0609020204030204" pitchFamily="49" charset="0"/>
              </a:rPr>
              <a:t> = </a:t>
            </a:r>
            <a:r>
              <a:rPr lang="en-US" sz="1000" b="0" dirty="0">
                <a:solidFill>
                  <a:srgbClr val="267F99"/>
                </a:solidFill>
                <a:effectLst/>
                <a:latin typeface="Consolas" panose="020B0609020204030204" pitchFamily="49" charset="0"/>
              </a:rPr>
              <a:t>list</a:t>
            </a:r>
            <a:r>
              <a:rPr lang="en-US" sz="1000" b="0" dirty="0">
                <a:solidFill>
                  <a:srgbClr val="000000"/>
                </a:solidFill>
                <a:effectLst/>
                <a:latin typeface="Consolas" panose="020B0609020204030204" pitchFamily="49" charset="0"/>
              </a:rPr>
              <a:t>(</a:t>
            </a:r>
            <a:r>
              <a:rPr lang="en-US" sz="1000" b="0" dirty="0" err="1">
                <a:solidFill>
                  <a:srgbClr val="267F99"/>
                </a:solidFill>
                <a:effectLst/>
                <a:latin typeface="Consolas" panose="020B0609020204030204" pitchFamily="49" charset="0"/>
              </a:rPr>
              <a:t>np</a:t>
            </a:r>
            <a:r>
              <a:rPr lang="en-US" sz="1000" b="0" dirty="0" err="1">
                <a:solidFill>
                  <a:srgbClr val="000000"/>
                </a:solidFill>
                <a:effectLst/>
                <a:latin typeface="Consolas" panose="020B0609020204030204" pitchFamily="49" charset="0"/>
              </a:rPr>
              <a:t>.logspace</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3</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10</a:t>
            </a:r>
            <a:r>
              <a:rPr lang="en-US" sz="1000" b="0" dirty="0">
                <a:solidFill>
                  <a:srgbClr val="000000"/>
                </a:solidFill>
                <a:effectLst/>
                <a:latin typeface="Consolas" panose="020B0609020204030204" pitchFamily="49" charset="0"/>
              </a:rPr>
              <a:t>)) </a:t>
            </a:r>
          </a:p>
          <a:p>
            <a:pPr>
              <a:lnSpc>
                <a:spcPts val="1425"/>
              </a:lnSpc>
            </a:pPr>
            <a:endParaRPr lang="en-US" sz="900" b="0" dirty="0">
              <a:solidFill>
                <a:srgbClr val="000000"/>
              </a:solidFill>
              <a:effectLst/>
              <a:latin typeface="Consolas" panose="020B0609020204030204" pitchFamily="49" charset="0"/>
            </a:endParaRPr>
          </a:p>
          <a:p>
            <a:pPr>
              <a:lnSpc>
                <a:spcPts val="1425"/>
              </a:lnSpc>
            </a:pPr>
            <a:endParaRPr lang="en-US" sz="900" b="0" dirty="0">
              <a:solidFill>
                <a:srgbClr val="000000"/>
              </a:solidFill>
              <a:effectLst/>
              <a:latin typeface="Consolas" panose="020B0609020204030204" pitchFamily="49" charset="0"/>
            </a:endParaRPr>
          </a:p>
          <a:p>
            <a:pPr>
              <a:lnSpc>
                <a:spcPts val="1425"/>
              </a:lnSpc>
            </a:pPr>
            <a:endParaRPr lang="en-US" sz="900" b="0" dirty="0">
              <a:solidFill>
                <a:srgbClr val="000000"/>
              </a:solidFill>
              <a:effectLst/>
              <a:latin typeface="Consolas" panose="020B0609020204030204" pitchFamily="49" charset="0"/>
            </a:endParaRPr>
          </a:p>
          <a:p>
            <a:pPr>
              <a:lnSpc>
                <a:spcPts val="1425"/>
              </a:lnSpc>
            </a:pPr>
            <a:endParaRPr lang="en-US" sz="9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634447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9"/>
          <p:cNvSpPr txBox="1">
            <a:spLocks noGrp="1"/>
          </p:cNvSpPr>
          <p:nvPr>
            <p:ph type="ctrTitle"/>
          </p:nvPr>
        </p:nvSpPr>
        <p:spPr>
          <a:xfrm>
            <a:off x="831200" y="1605949"/>
            <a:ext cx="3867300" cy="82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434343"/>
                </a:solidFill>
              </a:rPr>
              <a:t>OUR COMPANY</a:t>
            </a:r>
            <a:endParaRPr dirty="0">
              <a:solidFill>
                <a:srgbClr val="434343"/>
              </a:solidFill>
            </a:endParaRPr>
          </a:p>
        </p:txBody>
      </p:sp>
      <p:sp>
        <p:nvSpPr>
          <p:cNvPr id="189" name="Google Shape;189;p19"/>
          <p:cNvSpPr txBox="1">
            <a:spLocks noGrp="1"/>
          </p:cNvSpPr>
          <p:nvPr>
            <p:ph type="subTitle" idx="1"/>
          </p:nvPr>
        </p:nvSpPr>
        <p:spPr>
          <a:xfrm>
            <a:off x="831200" y="2314225"/>
            <a:ext cx="4224900" cy="17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i="0" dirty="0">
                <a:solidFill>
                  <a:srgbClr val="1F2937"/>
                </a:solidFill>
                <a:effectLst/>
                <a:latin typeface="Source Sans Pro" panose="020B0503030403020204" pitchFamily="34" charset="0"/>
              </a:rPr>
              <a:t>Empower your real estate decisions with our advanced machine learning models. We deliver highly accurate property valuations, enabling you to optimize pricing, improve appraisals, and maximize investments.</a:t>
            </a:r>
          </a:p>
          <a:p>
            <a:pPr marL="0" lvl="0" indent="0" algn="l" rtl="0">
              <a:spcBef>
                <a:spcPts val="0"/>
              </a:spcBef>
              <a:spcAft>
                <a:spcPts val="0"/>
              </a:spcAft>
              <a:buClr>
                <a:schemeClr val="dk1"/>
              </a:buClr>
              <a:buSzPts val="1100"/>
              <a:buFont typeface="Arial"/>
              <a:buNone/>
            </a:pPr>
            <a:endParaRPr lang="en-US" dirty="0">
              <a:solidFill>
                <a:srgbClr val="1F2937"/>
              </a:solidFill>
              <a:latin typeface="Source Sans Pro" panose="020B0503030403020204" pitchFamily="34" charset="0"/>
            </a:endParaRPr>
          </a:p>
          <a:p>
            <a:pPr marL="0" lvl="0" indent="0" algn="l" rtl="0">
              <a:spcBef>
                <a:spcPts val="0"/>
              </a:spcBef>
              <a:spcAft>
                <a:spcPts val="0"/>
              </a:spcAft>
              <a:buClr>
                <a:schemeClr val="dk1"/>
              </a:buClr>
              <a:buSzPts val="1100"/>
              <a:buFont typeface="Arial"/>
              <a:buNone/>
            </a:pPr>
            <a:r>
              <a:rPr lang="en-US" i="0" dirty="0">
                <a:solidFill>
                  <a:srgbClr val="1F2937"/>
                </a:solidFill>
                <a:effectLst/>
                <a:latin typeface="Source Sans Pro" panose="020B0503030403020204" pitchFamily="34" charset="0"/>
              </a:rPr>
              <a:t>Our solution helps you predict property values with exceptional accuracy, reducing uncertainty and enhancing your decision-making process. </a:t>
            </a:r>
            <a:endParaRPr dirty="0">
              <a:solidFill>
                <a:srgbClr val="434343"/>
              </a:solidFill>
            </a:endParaRPr>
          </a:p>
        </p:txBody>
      </p:sp>
      <p:grpSp>
        <p:nvGrpSpPr>
          <p:cNvPr id="190" name="Google Shape;190;p19"/>
          <p:cNvGrpSpPr/>
          <p:nvPr/>
        </p:nvGrpSpPr>
        <p:grpSpPr>
          <a:xfrm>
            <a:off x="5811131" y="1111432"/>
            <a:ext cx="1980215" cy="1907859"/>
            <a:chOff x="1029600" y="238175"/>
            <a:chExt cx="5360625" cy="5164750"/>
          </a:xfrm>
        </p:grpSpPr>
        <p:sp>
          <p:nvSpPr>
            <p:cNvPr id="191" name="Google Shape;191;p19"/>
            <p:cNvSpPr/>
            <p:nvPr/>
          </p:nvSpPr>
          <p:spPr>
            <a:xfrm>
              <a:off x="1029600" y="238175"/>
              <a:ext cx="5317100" cy="4055200"/>
            </a:xfrm>
            <a:custGeom>
              <a:avLst/>
              <a:gdLst/>
              <a:ahLst/>
              <a:cxnLst/>
              <a:rect l="l" t="t" r="r" b="b"/>
              <a:pathLst>
                <a:path w="212684" h="162208" extrusionOk="0">
                  <a:moveTo>
                    <a:pt x="109441" y="1"/>
                  </a:moveTo>
                  <a:cubicBezTo>
                    <a:pt x="79644" y="1"/>
                    <a:pt x="50872" y="12897"/>
                    <a:pt x="31068" y="36025"/>
                  </a:cubicBezTo>
                  <a:cubicBezTo>
                    <a:pt x="33570" y="35218"/>
                    <a:pt x="36296" y="34711"/>
                    <a:pt x="38970" y="34711"/>
                  </a:cubicBezTo>
                  <a:cubicBezTo>
                    <a:pt x="39179" y="34711"/>
                    <a:pt x="39388" y="34714"/>
                    <a:pt x="39596" y="34720"/>
                  </a:cubicBezTo>
                  <a:cubicBezTo>
                    <a:pt x="39668" y="34719"/>
                    <a:pt x="39740" y="34719"/>
                    <a:pt x="39812" y="34719"/>
                  </a:cubicBezTo>
                  <a:cubicBezTo>
                    <a:pt x="51212" y="34719"/>
                    <a:pt x="61466" y="41574"/>
                    <a:pt x="65877" y="52124"/>
                  </a:cubicBezTo>
                  <a:cubicBezTo>
                    <a:pt x="68408" y="41509"/>
                    <a:pt x="77835" y="34189"/>
                    <a:pt x="88478" y="34189"/>
                  </a:cubicBezTo>
                  <a:cubicBezTo>
                    <a:pt x="89178" y="34189"/>
                    <a:pt x="89883" y="34220"/>
                    <a:pt x="90591" y="34285"/>
                  </a:cubicBezTo>
                  <a:cubicBezTo>
                    <a:pt x="102165" y="35416"/>
                    <a:pt x="111128" y="44815"/>
                    <a:pt x="111564" y="56389"/>
                  </a:cubicBezTo>
                  <a:lnTo>
                    <a:pt x="17405" y="56389"/>
                  </a:lnTo>
                  <a:cubicBezTo>
                    <a:pt x="1" y="90240"/>
                    <a:pt x="2786" y="130967"/>
                    <a:pt x="24541" y="162208"/>
                  </a:cubicBezTo>
                  <a:lnTo>
                    <a:pt x="109388" y="77361"/>
                  </a:lnTo>
                  <a:lnTo>
                    <a:pt x="194235" y="162208"/>
                  </a:lnTo>
                  <a:cubicBezTo>
                    <a:pt x="206244" y="144977"/>
                    <a:pt x="212684" y="124527"/>
                    <a:pt x="212597" y="103468"/>
                  </a:cubicBezTo>
                  <a:cubicBezTo>
                    <a:pt x="212597" y="99726"/>
                    <a:pt x="212423" y="95984"/>
                    <a:pt x="211987" y="92242"/>
                  </a:cubicBezTo>
                  <a:lnTo>
                    <a:pt x="145937" y="92242"/>
                  </a:lnTo>
                  <a:cubicBezTo>
                    <a:pt x="146547" y="79885"/>
                    <a:pt x="156728" y="70138"/>
                    <a:pt x="169085" y="70138"/>
                  </a:cubicBezTo>
                  <a:cubicBezTo>
                    <a:pt x="179789" y="70225"/>
                    <a:pt x="189014" y="77622"/>
                    <a:pt x="191537" y="87978"/>
                  </a:cubicBezTo>
                  <a:cubicBezTo>
                    <a:pt x="194583" y="80668"/>
                    <a:pt x="200500" y="75011"/>
                    <a:pt x="207897" y="72140"/>
                  </a:cubicBezTo>
                  <a:cubicBezTo>
                    <a:pt x="196584" y="36460"/>
                    <a:pt x="166823" y="9657"/>
                    <a:pt x="130099" y="2087"/>
                  </a:cubicBezTo>
                  <a:cubicBezTo>
                    <a:pt x="123224" y="685"/>
                    <a:pt x="116305" y="1"/>
                    <a:pt x="109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9"/>
            <p:cNvSpPr/>
            <p:nvPr/>
          </p:nvSpPr>
          <p:spPr>
            <a:xfrm>
              <a:off x="1643125" y="2170000"/>
              <a:ext cx="4242350" cy="3232925"/>
            </a:xfrm>
            <a:custGeom>
              <a:avLst/>
              <a:gdLst/>
              <a:ahLst/>
              <a:cxnLst/>
              <a:rect l="l" t="t" r="r" b="b"/>
              <a:pathLst>
                <a:path w="169694" h="129317" extrusionOk="0">
                  <a:moveTo>
                    <a:pt x="84847" y="1"/>
                  </a:moveTo>
                  <a:lnTo>
                    <a:pt x="0" y="84848"/>
                  </a:lnTo>
                  <a:cubicBezTo>
                    <a:pt x="19232" y="112695"/>
                    <a:pt x="50995" y="129316"/>
                    <a:pt x="84847" y="129316"/>
                  </a:cubicBezTo>
                  <a:cubicBezTo>
                    <a:pt x="118699" y="129316"/>
                    <a:pt x="150375" y="112695"/>
                    <a:pt x="169694" y="84848"/>
                  </a:cubicBezTo>
                  <a:lnTo>
                    <a:pt x="848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9"/>
            <p:cNvSpPr/>
            <p:nvPr/>
          </p:nvSpPr>
          <p:spPr>
            <a:xfrm>
              <a:off x="1138400" y="1978550"/>
              <a:ext cx="5251825" cy="2817375"/>
            </a:xfrm>
            <a:custGeom>
              <a:avLst/>
              <a:gdLst/>
              <a:ahLst/>
              <a:cxnLst/>
              <a:rect l="l" t="t" r="r" b="b"/>
              <a:pathLst>
                <a:path w="210073" h="112695" extrusionOk="0">
                  <a:moveTo>
                    <a:pt x="105036" y="1"/>
                  </a:moveTo>
                  <a:lnTo>
                    <a:pt x="0" y="105037"/>
                  </a:lnTo>
                  <a:lnTo>
                    <a:pt x="7658" y="112695"/>
                  </a:lnTo>
                  <a:lnTo>
                    <a:pt x="105036" y="15317"/>
                  </a:lnTo>
                  <a:lnTo>
                    <a:pt x="202414" y="112695"/>
                  </a:lnTo>
                  <a:lnTo>
                    <a:pt x="210072" y="105037"/>
                  </a:lnTo>
                  <a:lnTo>
                    <a:pt x="10503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9"/>
            <p:cNvSpPr/>
            <p:nvPr/>
          </p:nvSpPr>
          <p:spPr>
            <a:xfrm>
              <a:off x="3357450" y="3714650"/>
              <a:ext cx="813700" cy="813700"/>
            </a:xfrm>
            <a:custGeom>
              <a:avLst/>
              <a:gdLst/>
              <a:ahLst/>
              <a:cxnLst/>
              <a:rect l="l" t="t" r="r" b="b"/>
              <a:pathLst>
                <a:path w="32548" h="32548" extrusionOk="0">
                  <a:moveTo>
                    <a:pt x="16274" y="1"/>
                  </a:moveTo>
                  <a:cubicBezTo>
                    <a:pt x="7311" y="1"/>
                    <a:pt x="1" y="7311"/>
                    <a:pt x="1" y="16274"/>
                  </a:cubicBezTo>
                  <a:cubicBezTo>
                    <a:pt x="1" y="25237"/>
                    <a:pt x="7311" y="32547"/>
                    <a:pt x="16274" y="32547"/>
                  </a:cubicBezTo>
                  <a:cubicBezTo>
                    <a:pt x="25237" y="32547"/>
                    <a:pt x="32547" y="25237"/>
                    <a:pt x="32547" y="16274"/>
                  </a:cubicBezTo>
                  <a:cubicBezTo>
                    <a:pt x="32547" y="7311"/>
                    <a:pt x="25237" y="1"/>
                    <a:pt x="16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a:off x="3115975" y="3635175"/>
              <a:ext cx="1133500" cy="971500"/>
            </a:xfrm>
            <a:custGeom>
              <a:avLst/>
              <a:gdLst/>
              <a:ahLst/>
              <a:cxnLst/>
              <a:rect l="l" t="t" r="r" b="b"/>
              <a:pathLst>
                <a:path w="45340" h="38860" extrusionOk="0">
                  <a:moveTo>
                    <a:pt x="25933" y="6400"/>
                  </a:moveTo>
                  <a:cubicBezTo>
                    <a:pt x="33156" y="6400"/>
                    <a:pt x="38986" y="12230"/>
                    <a:pt x="38986" y="19453"/>
                  </a:cubicBezTo>
                  <a:cubicBezTo>
                    <a:pt x="38986" y="27336"/>
                    <a:pt x="32544" y="32555"/>
                    <a:pt x="25842" y="32555"/>
                  </a:cubicBezTo>
                  <a:cubicBezTo>
                    <a:pt x="22630" y="32555"/>
                    <a:pt x="19359" y="31356"/>
                    <a:pt x="16709" y="28677"/>
                  </a:cubicBezTo>
                  <a:cubicBezTo>
                    <a:pt x="8442" y="20497"/>
                    <a:pt x="14272" y="6400"/>
                    <a:pt x="25933" y="6400"/>
                  </a:cubicBezTo>
                  <a:close/>
                  <a:moveTo>
                    <a:pt x="25788" y="0"/>
                  </a:moveTo>
                  <a:cubicBezTo>
                    <a:pt x="21017" y="0"/>
                    <a:pt x="16150" y="1765"/>
                    <a:pt x="12183" y="5703"/>
                  </a:cubicBezTo>
                  <a:cubicBezTo>
                    <a:pt x="0" y="17974"/>
                    <a:pt x="8616" y="38859"/>
                    <a:pt x="25933" y="38859"/>
                  </a:cubicBezTo>
                  <a:cubicBezTo>
                    <a:pt x="36637" y="38859"/>
                    <a:pt x="45339" y="30157"/>
                    <a:pt x="45339" y="19453"/>
                  </a:cubicBezTo>
                  <a:cubicBezTo>
                    <a:pt x="45339" y="7734"/>
                    <a:pt x="35775" y="0"/>
                    <a:pt x="257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a:off x="3775175" y="3686375"/>
              <a:ext cx="25" cy="815850"/>
            </a:xfrm>
            <a:custGeom>
              <a:avLst/>
              <a:gdLst/>
              <a:ahLst/>
              <a:cxnLst/>
              <a:rect l="l" t="t" r="r" b="b"/>
              <a:pathLst>
                <a:path w="1" h="32634" extrusionOk="0">
                  <a:moveTo>
                    <a:pt x="0" y="1"/>
                  </a:moveTo>
                  <a:lnTo>
                    <a:pt x="0" y="32634"/>
                  </a:lnTo>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9"/>
            <p:cNvSpPr/>
            <p:nvPr/>
          </p:nvSpPr>
          <p:spPr>
            <a:xfrm>
              <a:off x="3694675" y="3686375"/>
              <a:ext cx="163175" cy="815850"/>
            </a:xfrm>
            <a:custGeom>
              <a:avLst/>
              <a:gdLst/>
              <a:ahLst/>
              <a:cxnLst/>
              <a:rect l="l" t="t" r="r" b="b"/>
              <a:pathLst>
                <a:path w="6527" h="32634" extrusionOk="0">
                  <a:moveTo>
                    <a:pt x="0" y="1"/>
                  </a:moveTo>
                  <a:lnTo>
                    <a:pt x="0" y="32634"/>
                  </a:lnTo>
                  <a:lnTo>
                    <a:pt x="6527" y="32634"/>
                  </a:lnTo>
                  <a:lnTo>
                    <a:pt x="652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9"/>
            <p:cNvSpPr/>
            <p:nvPr/>
          </p:nvSpPr>
          <p:spPr>
            <a:xfrm>
              <a:off x="3340050" y="4121500"/>
              <a:ext cx="844150" cy="25"/>
            </a:xfrm>
            <a:custGeom>
              <a:avLst/>
              <a:gdLst/>
              <a:ahLst/>
              <a:cxnLst/>
              <a:rect l="l" t="t" r="r" b="b"/>
              <a:pathLst>
                <a:path w="33766" h="1" extrusionOk="0">
                  <a:moveTo>
                    <a:pt x="1" y="0"/>
                  </a:moveTo>
                  <a:lnTo>
                    <a:pt x="33765" y="0"/>
                  </a:lnTo>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9"/>
            <p:cNvSpPr/>
            <p:nvPr/>
          </p:nvSpPr>
          <p:spPr>
            <a:xfrm>
              <a:off x="3340050" y="4038825"/>
              <a:ext cx="844150" cy="163175"/>
            </a:xfrm>
            <a:custGeom>
              <a:avLst/>
              <a:gdLst/>
              <a:ahLst/>
              <a:cxnLst/>
              <a:rect l="l" t="t" r="r" b="b"/>
              <a:pathLst>
                <a:path w="33766" h="6527" extrusionOk="0">
                  <a:moveTo>
                    <a:pt x="1" y="0"/>
                  </a:moveTo>
                  <a:lnTo>
                    <a:pt x="1" y="6527"/>
                  </a:lnTo>
                  <a:lnTo>
                    <a:pt x="33765" y="6527"/>
                  </a:lnTo>
                  <a:lnTo>
                    <a:pt x="3376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19"/>
          <p:cNvSpPr txBox="1"/>
          <p:nvPr/>
        </p:nvSpPr>
        <p:spPr>
          <a:xfrm>
            <a:off x="5591475" y="3022413"/>
            <a:ext cx="2419500" cy="57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solidFill>
                  <a:schemeClr val="accent4"/>
                </a:solidFill>
                <a:latin typeface="Montserrat Light"/>
                <a:ea typeface="Montserrat Light"/>
                <a:cs typeface="Montserrat Light"/>
                <a:sym typeface="Montserrat Light"/>
              </a:rPr>
              <a:t>KYROS</a:t>
            </a:r>
            <a:endParaRPr sz="3000" dirty="0">
              <a:solidFill>
                <a:schemeClr val="accent4"/>
              </a:solidFill>
              <a:latin typeface="Montserrat Black"/>
              <a:ea typeface="Montserrat Black"/>
              <a:cs typeface="Montserrat Black"/>
              <a:sym typeface="Montserrat Black"/>
            </a:endParaRPr>
          </a:p>
        </p:txBody>
      </p:sp>
      <p:sp>
        <p:nvSpPr>
          <p:cNvPr id="201" name="Google Shape;201;p19"/>
          <p:cNvSpPr txBox="1"/>
          <p:nvPr/>
        </p:nvSpPr>
        <p:spPr>
          <a:xfrm>
            <a:off x="5591475" y="3432281"/>
            <a:ext cx="2419500" cy="59978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dirty="0">
                <a:solidFill>
                  <a:srgbClr val="434343"/>
                </a:solidFill>
                <a:latin typeface="Montserrat Light"/>
                <a:ea typeface="Montserrat Light"/>
                <a:cs typeface="Montserrat Light"/>
                <a:sym typeface="Montserrat Light"/>
              </a:rPr>
              <a:t>Business Inteligence</a:t>
            </a:r>
            <a:endParaRPr sz="1200" b="1" dirty="0">
              <a:solidFill>
                <a:srgbClr val="434343"/>
              </a:solidFill>
              <a:latin typeface="Montserrat Light"/>
              <a:ea typeface="Montserrat Light"/>
              <a:cs typeface="Montserrat Light"/>
              <a:sym typeface="Montserrat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81CFA-A87C-DAF8-726C-D0607477CC19}"/>
              </a:ext>
            </a:extLst>
          </p:cNvPr>
          <p:cNvSpPr>
            <a:spLocks noGrp="1"/>
          </p:cNvSpPr>
          <p:nvPr>
            <p:ph type="ctrTitle"/>
          </p:nvPr>
        </p:nvSpPr>
        <p:spPr/>
        <p:txBody>
          <a:bodyPr/>
          <a:lstStyle/>
          <a:p>
            <a:r>
              <a:rPr lang="en-US" dirty="0"/>
              <a:t>BENCHMARK BEST MODEL AFTER TUNING</a:t>
            </a:r>
          </a:p>
        </p:txBody>
      </p:sp>
      <p:pic>
        <p:nvPicPr>
          <p:cNvPr id="4" name="Picture 3">
            <a:extLst>
              <a:ext uri="{FF2B5EF4-FFF2-40B4-BE49-F238E27FC236}">
                <a16:creationId xmlns:a16="http://schemas.microsoft.com/office/drawing/2014/main" id="{FE86C6B3-1B85-67AB-011D-5334FDE5E9EB}"/>
              </a:ext>
            </a:extLst>
          </p:cNvPr>
          <p:cNvPicPr>
            <a:picLocks noChangeAspect="1"/>
          </p:cNvPicPr>
          <p:nvPr/>
        </p:nvPicPr>
        <p:blipFill>
          <a:blip r:embed="rId2"/>
          <a:stretch>
            <a:fillRect/>
          </a:stretch>
        </p:blipFill>
        <p:spPr>
          <a:xfrm>
            <a:off x="790975" y="1214841"/>
            <a:ext cx="4132842" cy="2682575"/>
          </a:xfrm>
          <a:prstGeom prst="rect">
            <a:avLst/>
          </a:prstGeom>
          <a:ln>
            <a:solidFill>
              <a:schemeClr val="tx1"/>
            </a:solidFill>
          </a:ln>
        </p:spPr>
      </p:pic>
      <p:pic>
        <p:nvPicPr>
          <p:cNvPr id="6" name="Picture 5">
            <a:extLst>
              <a:ext uri="{FF2B5EF4-FFF2-40B4-BE49-F238E27FC236}">
                <a16:creationId xmlns:a16="http://schemas.microsoft.com/office/drawing/2014/main" id="{1E2150F9-443D-D723-D2AB-ECAD29EC2E5B}"/>
              </a:ext>
            </a:extLst>
          </p:cNvPr>
          <p:cNvPicPr>
            <a:picLocks noChangeAspect="1"/>
          </p:cNvPicPr>
          <p:nvPr/>
        </p:nvPicPr>
        <p:blipFill>
          <a:blip r:embed="rId3"/>
          <a:stretch>
            <a:fillRect/>
          </a:stretch>
        </p:blipFill>
        <p:spPr>
          <a:xfrm>
            <a:off x="5058778" y="1152825"/>
            <a:ext cx="3596272" cy="1279271"/>
          </a:xfrm>
          <a:prstGeom prst="rect">
            <a:avLst/>
          </a:prstGeom>
          <a:ln>
            <a:solidFill>
              <a:schemeClr val="tx1"/>
            </a:solidFill>
          </a:ln>
        </p:spPr>
      </p:pic>
      <p:pic>
        <p:nvPicPr>
          <p:cNvPr id="8" name="Picture 7">
            <a:extLst>
              <a:ext uri="{FF2B5EF4-FFF2-40B4-BE49-F238E27FC236}">
                <a16:creationId xmlns:a16="http://schemas.microsoft.com/office/drawing/2014/main" id="{508F0EE5-F0CE-90AF-1D0A-D066292D0051}"/>
              </a:ext>
            </a:extLst>
          </p:cNvPr>
          <p:cNvPicPr>
            <a:picLocks noChangeAspect="1"/>
          </p:cNvPicPr>
          <p:nvPr/>
        </p:nvPicPr>
        <p:blipFill>
          <a:blip r:embed="rId4"/>
          <a:stretch>
            <a:fillRect/>
          </a:stretch>
        </p:blipFill>
        <p:spPr>
          <a:xfrm>
            <a:off x="5058778" y="2591859"/>
            <a:ext cx="3596272" cy="1353143"/>
          </a:xfrm>
          <a:prstGeom prst="rect">
            <a:avLst/>
          </a:prstGeom>
          <a:ln>
            <a:solidFill>
              <a:schemeClr val="tx1"/>
            </a:solidFill>
          </a:ln>
        </p:spPr>
      </p:pic>
      <p:sp>
        <p:nvSpPr>
          <p:cNvPr id="9" name="Rectangle 8">
            <a:extLst>
              <a:ext uri="{FF2B5EF4-FFF2-40B4-BE49-F238E27FC236}">
                <a16:creationId xmlns:a16="http://schemas.microsoft.com/office/drawing/2014/main" id="{CAD69465-B493-A34C-0100-D54FC0C9CDFB}"/>
              </a:ext>
            </a:extLst>
          </p:cNvPr>
          <p:cNvSpPr/>
          <p:nvPr/>
        </p:nvSpPr>
        <p:spPr>
          <a:xfrm>
            <a:off x="790975" y="4070350"/>
            <a:ext cx="7864075" cy="92710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1200" dirty="0">
                <a:solidFill>
                  <a:schemeClr val="tx1"/>
                </a:solidFill>
              </a:rPr>
              <a:t>Tuned model uses 167 trees with a maximum depth of 8, learning at a rate of 0.11.  Regularization via `gamma` (5) and `</a:t>
            </a:r>
            <a:r>
              <a:rPr lang="en-US" sz="1200" dirty="0" err="1">
                <a:solidFill>
                  <a:schemeClr val="tx1"/>
                </a:solidFill>
              </a:rPr>
              <a:t>reg_alpha</a:t>
            </a:r>
            <a:r>
              <a:rPr lang="en-US" sz="1200" dirty="0">
                <a:solidFill>
                  <a:schemeClr val="tx1"/>
                </a:solidFill>
              </a:rPr>
              <a:t>` (0.464) prevents overfitting, while using 90% of the data and 70% of the features for each tree (`subsample` and `</a:t>
            </a:r>
            <a:r>
              <a:rPr lang="en-US" sz="1200" dirty="0" err="1">
                <a:solidFill>
                  <a:schemeClr val="tx1"/>
                </a:solidFill>
              </a:rPr>
              <a:t>colsample_bytree</a:t>
            </a:r>
            <a:r>
              <a:rPr lang="en-US" sz="1200" dirty="0">
                <a:solidFill>
                  <a:schemeClr val="tx1"/>
                </a:solidFill>
              </a:rPr>
              <a:t>`) adds randomness and robustness.  This balanced configuration allows for effective learning without excessive complexity, promoting good generalization to unseen data.</a:t>
            </a:r>
          </a:p>
        </p:txBody>
      </p:sp>
    </p:spTree>
    <p:extLst>
      <p:ext uri="{BB962C8B-B14F-4D97-AF65-F5344CB8AC3E}">
        <p14:creationId xmlns:p14="http://schemas.microsoft.com/office/powerpoint/2010/main" val="1617141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DA4A2-E14C-8F0C-CC33-F8306425DD7E}"/>
              </a:ext>
            </a:extLst>
          </p:cNvPr>
          <p:cNvSpPr>
            <a:spLocks noGrp="1"/>
          </p:cNvSpPr>
          <p:nvPr>
            <p:ph type="ctrTitle"/>
          </p:nvPr>
        </p:nvSpPr>
        <p:spPr/>
        <p:txBody>
          <a:bodyPr/>
          <a:lstStyle/>
          <a:p>
            <a:r>
              <a:rPr lang="en-US" dirty="0"/>
              <a:t>RESIDUAL PLOT</a:t>
            </a:r>
          </a:p>
        </p:txBody>
      </p:sp>
      <p:pic>
        <p:nvPicPr>
          <p:cNvPr id="4" name="Picture 3" descr="A close-up of a graph&#10;&#10;Description automatically generated">
            <a:extLst>
              <a:ext uri="{FF2B5EF4-FFF2-40B4-BE49-F238E27FC236}">
                <a16:creationId xmlns:a16="http://schemas.microsoft.com/office/drawing/2014/main" id="{96C99A7B-5F36-621D-B2BE-34375F442CFF}"/>
              </a:ext>
            </a:extLst>
          </p:cNvPr>
          <p:cNvPicPr>
            <a:picLocks noChangeAspect="1"/>
          </p:cNvPicPr>
          <p:nvPr/>
        </p:nvPicPr>
        <p:blipFill>
          <a:blip r:embed="rId3"/>
          <a:stretch>
            <a:fillRect/>
          </a:stretch>
        </p:blipFill>
        <p:spPr>
          <a:xfrm>
            <a:off x="790975" y="1034100"/>
            <a:ext cx="8153400" cy="3311180"/>
          </a:xfrm>
          <a:prstGeom prst="rect">
            <a:avLst/>
          </a:prstGeom>
        </p:spPr>
      </p:pic>
      <p:graphicFrame>
        <p:nvGraphicFramePr>
          <p:cNvPr id="5" name="Table 4">
            <a:extLst>
              <a:ext uri="{FF2B5EF4-FFF2-40B4-BE49-F238E27FC236}">
                <a16:creationId xmlns:a16="http://schemas.microsoft.com/office/drawing/2014/main" id="{A9B8FB5A-6923-6769-225E-172397790C8F}"/>
              </a:ext>
            </a:extLst>
          </p:cNvPr>
          <p:cNvGraphicFramePr>
            <a:graphicFrameLocks noGrp="1"/>
          </p:cNvGraphicFramePr>
          <p:nvPr>
            <p:extLst>
              <p:ext uri="{D42A27DB-BD31-4B8C-83A1-F6EECF244321}">
                <p14:modId xmlns:p14="http://schemas.microsoft.com/office/powerpoint/2010/main" val="2512263768"/>
              </p:ext>
            </p:extLst>
          </p:nvPr>
        </p:nvGraphicFramePr>
        <p:xfrm>
          <a:off x="895349" y="4345280"/>
          <a:ext cx="8049025" cy="731520"/>
        </p:xfrm>
        <a:graphic>
          <a:graphicData uri="http://schemas.openxmlformats.org/drawingml/2006/table">
            <a:tbl>
              <a:tblPr firstRow="1" bandRow="1">
                <a:tableStyleId>{BC3D1883-9210-44F1-925E-C111B1617DBF}</a:tableStyleId>
              </a:tblPr>
              <a:tblGrid>
                <a:gridCol w="8049025">
                  <a:extLst>
                    <a:ext uri="{9D8B030D-6E8A-4147-A177-3AD203B41FA5}">
                      <a16:colId xmlns:a16="http://schemas.microsoft.com/office/drawing/2014/main" val="1858408179"/>
                    </a:ext>
                  </a:extLst>
                </a:gridCol>
              </a:tblGrid>
              <a:tr h="696620">
                <a:tc>
                  <a:txBody>
                    <a:bodyPr/>
                    <a:lstStyle/>
                    <a:p>
                      <a:r>
                        <a:rPr lang="en-US" sz="1400" b="0" i="0" u="none" strike="noStrike" cap="none" dirty="0">
                          <a:solidFill>
                            <a:srgbClr val="000000"/>
                          </a:solidFill>
                          <a:effectLst/>
                          <a:latin typeface="Arial"/>
                          <a:ea typeface="Arial"/>
                          <a:cs typeface="Arial"/>
                          <a:sym typeface="Arial"/>
                        </a:rPr>
                        <a:t>The </a:t>
                      </a:r>
                      <a:r>
                        <a:rPr lang="en-US" sz="1400" b="1" i="0" u="none" strike="noStrike" cap="none" dirty="0">
                          <a:solidFill>
                            <a:srgbClr val="000000"/>
                          </a:solidFill>
                          <a:effectLst/>
                          <a:latin typeface="Arial"/>
                          <a:ea typeface="Arial"/>
                          <a:cs typeface="Arial"/>
                          <a:sym typeface="Arial"/>
                        </a:rPr>
                        <a:t>tuned model</a:t>
                      </a:r>
                      <a:r>
                        <a:rPr lang="en-US" sz="1400" b="0" i="0" u="none" strike="noStrike" cap="none" dirty="0">
                          <a:solidFill>
                            <a:srgbClr val="000000"/>
                          </a:solidFill>
                          <a:effectLst/>
                          <a:latin typeface="Arial"/>
                          <a:ea typeface="Arial"/>
                          <a:cs typeface="Arial"/>
                          <a:sym typeface="Arial"/>
                        </a:rPr>
                        <a:t> outperforms the previous model by reducing prediction errors and improving the alignment of predicted prices with actual prices. Although both models show some scatter, the tuned model provides more reliable predictions, particularly for higher-priced properties.</a:t>
                      </a:r>
                      <a:endParaRPr lang="en-US" dirty="0"/>
                    </a:p>
                  </a:txBody>
                  <a:tcPr/>
                </a:tc>
                <a:extLst>
                  <a:ext uri="{0D108BD9-81ED-4DB2-BD59-A6C34878D82A}">
                    <a16:rowId xmlns:a16="http://schemas.microsoft.com/office/drawing/2014/main" val="505206427"/>
                  </a:ext>
                </a:extLst>
              </a:tr>
            </a:tbl>
          </a:graphicData>
        </a:graphic>
      </p:graphicFrame>
    </p:spTree>
    <p:extLst>
      <p:ext uri="{BB962C8B-B14F-4D97-AF65-F5344CB8AC3E}">
        <p14:creationId xmlns:p14="http://schemas.microsoft.com/office/powerpoint/2010/main" val="37458601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E217B-68CE-70B4-BC86-E84B2E2681D7}"/>
              </a:ext>
            </a:extLst>
          </p:cNvPr>
          <p:cNvSpPr>
            <a:spLocks noGrp="1"/>
          </p:cNvSpPr>
          <p:nvPr>
            <p:ph type="ctrTitle"/>
          </p:nvPr>
        </p:nvSpPr>
        <p:spPr/>
        <p:txBody>
          <a:bodyPr/>
          <a:lstStyle/>
          <a:p>
            <a:r>
              <a:rPr lang="en-US" dirty="0"/>
              <a:t>CONCLUSION</a:t>
            </a:r>
          </a:p>
        </p:txBody>
      </p:sp>
      <p:graphicFrame>
        <p:nvGraphicFramePr>
          <p:cNvPr id="6" name="Table 5">
            <a:extLst>
              <a:ext uri="{FF2B5EF4-FFF2-40B4-BE49-F238E27FC236}">
                <a16:creationId xmlns:a16="http://schemas.microsoft.com/office/drawing/2014/main" id="{065A161A-2375-3979-D61C-DCA92C4AE66B}"/>
              </a:ext>
            </a:extLst>
          </p:cNvPr>
          <p:cNvGraphicFramePr>
            <a:graphicFrameLocks noGrp="1"/>
          </p:cNvGraphicFramePr>
          <p:nvPr>
            <p:extLst>
              <p:ext uri="{D42A27DB-BD31-4B8C-83A1-F6EECF244321}">
                <p14:modId xmlns:p14="http://schemas.microsoft.com/office/powerpoint/2010/main" val="2707127277"/>
              </p:ext>
            </p:extLst>
          </p:nvPr>
        </p:nvGraphicFramePr>
        <p:xfrm>
          <a:off x="790974" y="1184160"/>
          <a:ext cx="8168875" cy="3718560"/>
        </p:xfrm>
        <a:graphic>
          <a:graphicData uri="http://schemas.openxmlformats.org/drawingml/2006/table">
            <a:tbl>
              <a:tblPr firstRow="1" bandRow="1">
                <a:tableStyleId>{BC3D1883-9210-44F1-925E-C111B1617DBF}</a:tableStyleId>
              </a:tblPr>
              <a:tblGrid>
                <a:gridCol w="8168875">
                  <a:extLst>
                    <a:ext uri="{9D8B030D-6E8A-4147-A177-3AD203B41FA5}">
                      <a16:colId xmlns:a16="http://schemas.microsoft.com/office/drawing/2014/main" val="145945391"/>
                    </a:ext>
                  </a:extLst>
                </a:gridCol>
              </a:tblGrid>
              <a:tr h="2670290">
                <a:tc>
                  <a:txBody>
                    <a:bodyPr/>
                    <a:lstStyle/>
                    <a:p>
                      <a:pPr algn="just"/>
                      <a:r>
                        <a:rPr lang="en-US" dirty="0"/>
                        <a:t>As we have seen </a:t>
                      </a:r>
                      <a:r>
                        <a:rPr lang="en-US" b="1" dirty="0" err="1"/>
                        <a:t>XGBoost</a:t>
                      </a:r>
                      <a:r>
                        <a:rPr lang="en-US" dirty="0"/>
                        <a:t> model with aforementioned hyper tuned parameter</a:t>
                      </a:r>
                    </a:p>
                    <a:p>
                      <a:pPr algn="just"/>
                      <a:endParaRPr lang="en-US" dirty="0"/>
                    </a:p>
                    <a:p>
                      <a:pPr algn="just"/>
                      <a:r>
                        <a:rPr lang="en-US" sz="1400" b="0" i="0" u="none" strike="noStrike" cap="none" dirty="0">
                          <a:solidFill>
                            <a:srgbClr val="000000"/>
                          </a:solidFill>
                          <a:effectLst/>
                          <a:latin typeface="Arial"/>
                          <a:ea typeface="Arial"/>
                          <a:cs typeface="Arial"/>
                          <a:sym typeface="Arial"/>
                        </a:rPr>
                        <a:t>The model built on average, the predicted median house values deviate from the actual values by approximately </a:t>
                      </a:r>
                      <a:r>
                        <a:rPr lang="en-US" sz="1400" b="1" i="0" u="none" strike="noStrike" cap="none" dirty="0">
                          <a:solidFill>
                            <a:srgbClr val="000000"/>
                          </a:solidFill>
                          <a:effectLst/>
                          <a:latin typeface="Arial"/>
                          <a:ea typeface="Arial"/>
                          <a:cs typeface="Arial"/>
                          <a:sym typeface="Arial"/>
                        </a:rPr>
                        <a:t>$40,445.70</a:t>
                      </a:r>
                      <a:r>
                        <a:rPr lang="en-US" sz="1400" b="0" i="0" u="none" strike="noStrike" cap="none" dirty="0">
                          <a:solidFill>
                            <a:srgbClr val="000000"/>
                          </a:solidFill>
                          <a:effectLst/>
                          <a:latin typeface="Arial"/>
                          <a:ea typeface="Arial"/>
                          <a:cs typeface="Arial"/>
                          <a:sym typeface="Arial"/>
                        </a:rPr>
                        <a:t>. according to </a:t>
                      </a:r>
                      <a:r>
                        <a:rPr lang="en-US" sz="1400" b="1" i="0" u="none" strike="noStrike" cap="none" dirty="0">
                          <a:solidFill>
                            <a:srgbClr val="000000"/>
                          </a:solidFill>
                          <a:effectLst/>
                          <a:latin typeface="Arial"/>
                          <a:ea typeface="Arial"/>
                          <a:cs typeface="Arial"/>
                          <a:sym typeface="Arial"/>
                        </a:rPr>
                        <a:t>RMSE</a:t>
                      </a:r>
                      <a:r>
                        <a:rPr lang="en-US" sz="1400" b="0" i="0" u="none" strike="noStrike" cap="none" dirty="0">
                          <a:solidFill>
                            <a:srgbClr val="000000"/>
                          </a:solidFill>
                          <a:effectLst/>
                          <a:latin typeface="Arial"/>
                          <a:ea typeface="Arial"/>
                          <a:cs typeface="Arial"/>
                          <a:sym typeface="Arial"/>
                        </a:rPr>
                        <a:t>. And the model's predictions are off by around </a:t>
                      </a:r>
                      <a:r>
                        <a:rPr lang="en-US" sz="1400" b="1" i="0" u="none" strike="noStrike" cap="none" dirty="0">
                          <a:solidFill>
                            <a:srgbClr val="000000"/>
                          </a:solidFill>
                          <a:effectLst/>
                          <a:latin typeface="Arial"/>
                          <a:ea typeface="Arial"/>
                          <a:cs typeface="Arial"/>
                          <a:sym typeface="Arial"/>
                        </a:rPr>
                        <a:t>$27,568.60 </a:t>
                      </a:r>
                      <a:r>
                        <a:rPr lang="en-US" sz="1400" b="0" i="0" u="none" strike="noStrike" cap="none" dirty="0">
                          <a:solidFill>
                            <a:srgbClr val="000000"/>
                          </a:solidFill>
                          <a:effectLst/>
                          <a:latin typeface="Arial"/>
                          <a:ea typeface="Arial"/>
                          <a:cs typeface="Arial"/>
                          <a:sym typeface="Arial"/>
                        </a:rPr>
                        <a:t>according to </a:t>
                      </a:r>
                      <a:r>
                        <a:rPr lang="en-US" sz="1400" b="1" i="0" u="none" strike="noStrike" cap="none" dirty="0">
                          <a:solidFill>
                            <a:srgbClr val="000000"/>
                          </a:solidFill>
                          <a:effectLst/>
                          <a:latin typeface="Arial"/>
                          <a:ea typeface="Arial"/>
                          <a:cs typeface="Arial"/>
                          <a:sym typeface="Arial"/>
                        </a:rPr>
                        <a:t>MAE.</a:t>
                      </a:r>
                      <a:endParaRPr lang="en-US" sz="1400" b="0" i="0" u="none" strike="noStrike" cap="none" dirty="0">
                        <a:solidFill>
                          <a:srgbClr val="000000"/>
                        </a:solidFill>
                        <a:effectLst/>
                        <a:latin typeface="Arial"/>
                        <a:ea typeface="Arial"/>
                        <a:cs typeface="Arial"/>
                        <a:sym typeface="Arial"/>
                      </a:endParaRPr>
                    </a:p>
                    <a:p>
                      <a:pPr algn="just"/>
                      <a:endParaRPr lang="en-US" sz="1400" b="0" i="0" u="none" strike="noStrike" cap="none" dirty="0">
                        <a:solidFill>
                          <a:srgbClr val="000000"/>
                        </a:solidFill>
                        <a:effectLst/>
                        <a:latin typeface="Arial"/>
                        <a:ea typeface="Arial"/>
                        <a:cs typeface="Arial"/>
                        <a:sym typeface="Arial"/>
                      </a:endParaRPr>
                    </a:p>
                    <a:p>
                      <a:pPr algn="just"/>
                      <a:r>
                        <a:rPr lang="en-US" sz="1400" b="0" i="0" u="none" strike="noStrike" cap="none" dirty="0">
                          <a:solidFill>
                            <a:srgbClr val="000000"/>
                          </a:solidFill>
                          <a:effectLst/>
                          <a:latin typeface="Arial"/>
                          <a:ea typeface="Arial"/>
                          <a:cs typeface="Arial"/>
                          <a:sym typeface="Arial"/>
                        </a:rPr>
                        <a:t>A </a:t>
                      </a:r>
                      <a:r>
                        <a:rPr lang="en-US" sz="1400" b="1" i="0" u="none" strike="noStrike" cap="none" dirty="0">
                          <a:solidFill>
                            <a:srgbClr val="000000"/>
                          </a:solidFill>
                          <a:effectLst/>
                          <a:latin typeface="Arial"/>
                          <a:ea typeface="Arial"/>
                          <a:cs typeface="Arial"/>
                          <a:sym typeface="Arial"/>
                        </a:rPr>
                        <a:t>MAPE</a:t>
                      </a:r>
                      <a:r>
                        <a:rPr lang="en-US" sz="1400" b="0" i="0" u="none" strike="noStrike" cap="none" dirty="0">
                          <a:solidFill>
                            <a:srgbClr val="000000"/>
                          </a:solidFill>
                          <a:effectLst/>
                          <a:latin typeface="Arial"/>
                          <a:ea typeface="Arial"/>
                          <a:cs typeface="Arial"/>
                          <a:sym typeface="Arial"/>
                        </a:rPr>
                        <a:t> of around 15-20% is generally considered </a:t>
                      </a:r>
                      <a:r>
                        <a:rPr lang="en-US" sz="1400" b="1" i="0" u="none" strike="noStrike" cap="none" dirty="0">
                          <a:solidFill>
                            <a:srgbClr val="000000"/>
                          </a:solidFill>
                          <a:effectLst/>
                          <a:latin typeface="Arial"/>
                          <a:ea typeface="Arial"/>
                          <a:cs typeface="Arial"/>
                          <a:sym typeface="Arial"/>
                        </a:rPr>
                        <a:t>acceptable</a:t>
                      </a:r>
                      <a:r>
                        <a:rPr lang="en-US" sz="1400" b="0" i="0" u="none" strike="noStrike" cap="none" dirty="0">
                          <a:solidFill>
                            <a:srgbClr val="000000"/>
                          </a:solidFill>
                          <a:effectLst/>
                          <a:latin typeface="Arial"/>
                          <a:ea typeface="Arial"/>
                          <a:cs typeface="Arial"/>
                          <a:sym typeface="Arial"/>
                        </a:rPr>
                        <a:t> in many forecasting scenario. This with obtained percentage </a:t>
                      </a:r>
                      <a:r>
                        <a:rPr lang="en-US" sz="1400" b="1" i="0" u="none" strike="noStrike" cap="none" dirty="0">
                          <a:solidFill>
                            <a:srgbClr val="000000"/>
                          </a:solidFill>
                          <a:effectLst/>
                          <a:latin typeface="Arial"/>
                          <a:ea typeface="Arial"/>
                          <a:cs typeface="Arial"/>
                          <a:sym typeface="Arial"/>
                        </a:rPr>
                        <a:t>15.87%,</a:t>
                      </a:r>
                      <a:r>
                        <a:rPr lang="en-US" sz="1400" b="0" i="0" u="none" strike="noStrike" cap="none" dirty="0">
                          <a:solidFill>
                            <a:srgbClr val="000000"/>
                          </a:solidFill>
                          <a:effectLst/>
                          <a:latin typeface="Arial"/>
                          <a:ea typeface="Arial"/>
                          <a:cs typeface="Arial"/>
                          <a:sym typeface="Arial"/>
                        </a:rPr>
                        <a:t> error margin suggests that the model's predictions could be </a:t>
                      </a:r>
                      <a:r>
                        <a:rPr lang="en-US" sz="1400" b="1" i="0" u="none" strike="noStrike" cap="none" dirty="0">
                          <a:solidFill>
                            <a:srgbClr val="000000"/>
                          </a:solidFill>
                          <a:effectLst/>
                          <a:latin typeface="Arial"/>
                          <a:ea typeface="Arial"/>
                          <a:cs typeface="Arial"/>
                          <a:sym typeface="Arial"/>
                        </a:rPr>
                        <a:t>higher or lower</a:t>
                      </a:r>
                      <a:r>
                        <a:rPr lang="en-US" sz="1400" b="0" i="0" u="none" strike="noStrike" cap="none" dirty="0">
                          <a:solidFill>
                            <a:srgbClr val="000000"/>
                          </a:solidFill>
                          <a:effectLst/>
                          <a:latin typeface="Arial"/>
                          <a:ea typeface="Arial"/>
                          <a:cs typeface="Arial"/>
                          <a:sym typeface="Arial"/>
                        </a:rPr>
                        <a:t> than actual house values.</a:t>
                      </a:r>
                    </a:p>
                    <a:p>
                      <a:pPr algn="just"/>
                      <a:endParaRPr lang="en-US" sz="1400" b="0" i="0" u="none" strike="noStrike" cap="none" dirty="0">
                        <a:solidFill>
                          <a:srgbClr val="000000"/>
                        </a:solidFill>
                        <a:effectLst/>
                        <a:latin typeface="Arial"/>
                        <a:ea typeface="Arial"/>
                        <a:cs typeface="Arial"/>
                        <a:sym typeface="Arial"/>
                      </a:endParaRPr>
                    </a:p>
                    <a:p>
                      <a:pPr algn="just"/>
                      <a:r>
                        <a:rPr lang="en-US" sz="1400" b="0" i="0" u="none" strike="noStrike" cap="none" dirty="0">
                          <a:solidFill>
                            <a:srgbClr val="000000"/>
                          </a:solidFill>
                          <a:effectLst/>
                          <a:latin typeface="Arial"/>
                          <a:ea typeface="Arial"/>
                          <a:cs typeface="Arial"/>
                          <a:sym typeface="Arial"/>
                        </a:rPr>
                        <a:t>Thing to keep in mind, and </a:t>
                      </a:r>
                      <a:r>
                        <a:rPr lang="en-US" sz="1400" b="1" i="0" u="none" strike="noStrike" cap="none" dirty="0">
                          <a:solidFill>
                            <a:srgbClr val="000000"/>
                          </a:solidFill>
                          <a:effectLst/>
                          <a:latin typeface="Arial"/>
                          <a:ea typeface="Arial"/>
                          <a:cs typeface="Arial"/>
                          <a:sym typeface="Arial"/>
                        </a:rPr>
                        <a:t>limitation</a:t>
                      </a:r>
                      <a:r>
                        <a:rPr lang="en-US" sz="1400" b="0" i="0" u="none" strike="noStrike" cap="none" dirty="0">
                          <a:solidFill>
                            <a:srgbClr val="000000"/>
                          </a:solidFill>
                          <a:effectLst/>
                          <a:latin typeface="Arial"/>
                          <a:ea typeface="Arial"/>
                          <a:cs typeface="Arial"/>
                          <a:sym typeface="Arial"/>
                        </a:rPr>
                        <a:t> of model built were not considered </a:t>
                      </a:r>
                      <a:r>
                        <a:rPr lang="en-US" sz="1400" b="1" i="0" u="none" strike="noStrike" cap="none" dirty="0">
                          <a:solidFill>
                            <a:srgbClr val="000000"/>
                          </a:solidFill>
                          <a:effectLst/>
                          <a:latin typeface="Arial"/>
                          <a:ea typeface="Arial"/>
                          <a:cs typeface="Arial"/>
                          <a:sym typeface="Arial"/>
                        </a:rPr>
                        <a:t>"The model's accuracy and results may be influenced by external factors such as the condition of the actual property, existing furniture, interior design, and other environmental elements. Discrepancies between the model and reality may occur due to these variations."</a:t>
                      </a:r>
                    </a:p>
                    <a:p>
                      <a:endParaRPr lang="en-US" sz="1400" b="0" i="0" u="none" strike="noStrike" cap="none" dirty="0">
                        <a:solidFill>
                          <a:srgbClr val="000000"/>
                        </a:solidFill>
                        <a:effectLst/>
                        <a:latin typeface="Arial"/>
                        <a:cs typeface="Arial"/>
                        <a:sym typeface="Arial"/>
                      </a:endParaRPr>
                    </a:p>
                    <a:p>
                      <a:endParaRPr lang="en-US" dirty="0"/>
                    </a:p>
                    <a:p>
                      <a:endParaRPr lang="en-US" dirty="0"/>
                    </a:p>
                  </a:txBody>
                  <a:tcPr/>
                </a:tc>
                <a:extLst>
                  <a:ext uri="{0D108BD9-81ED-4DB2-BD59-A6C34878D82A}">
                    <a16:rowId xmlns:a16="http://schemas.microsoft.com/office/drawing/2014/main" val="1617446340"/>
                  </a:ext>
                </a:extLst>
              </a:tr>
            </a:tbl>
          </a:graphicData>
        </a:graphic>
      </p:graphicFrame>
    </p:spTree>
    <p:extLst>
      <p:ext uri="{BB962C8B-B14F-4D97-AF65-F5344CB8AC3E}">
        <p14:creationId xmlns:p14="http://schemas.microsoft.com/office/powerpoint/2010/main" val="2367878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47477-4360-489E-87D3-5E89F561B99A}"/>
              </a:ext>
            </a:extLst>
          </p:cNvPr>
          <p:cNvSpPr>
            <a:spLocks noGrp="1"/>
          </p:cNvSpPr>
          <p:nvPr>
            <p:ph type="ctrTitle"/>
          </p:nvPr>
        </p:nvSpPr>
        <p:spPr/>
        <p:txBody>
          <a:bodyPr/>
          <a:lstStyle/>
          <a:p>
            <a:r>
              <a:rPr lang="en-US" dirty="0"/>
              <a:t>RECOMENDATION</a:t>
            </a:r>
          </a:p>
        </p:txBody>
      </p:sp>
      <p:graphicFrame>
        <p:nvGraphicFramePr>
          <p:cNvPr id="4" name="Table 3">
            <a:extLst>
              <a:ext uri="{FF2B5EF4-FFF2-40B4-BE49-F238E27FC236}">
                <a16:creationId xmlns:a16="http://schemas.microsoft.com/office/drawing/2014/main" id="{CF1D3808-4EAA-3ECD-76BC-041BE96B4940}"/>
              </a:ext>
            </a:extLst>
          </p:cNvPr>
          <p:cNvGraphicFramePr>
            <a:graphicFrameLocks noGrp="1"/>
          </p:cNvGraphicFramePr>
          <p:nvPr>
            <p:extLst>
              <p:ext uri="{D42A27DB-BD31-4B8C-83A1-F6EECF244321}">
                <p14:modId xmlns:p14="http://schemas.microsoft.com/office/powerpoint/2010/main" val="1797928569"/>
              </p:ext>
            </p:extLst>
          </p:nvPr>
        </p:nvGraphicFramePr>
        <p:xfrm>
          <a:off x="302025" y="1263650"/>
          <a:ext cx="4269975" cy="3291840"/>
        </p:xfrm>
        <a:graphic>
          <a:graphicData uri="http://schemas.openxmlformats.org/drawingml/2006/table">
            <a:tbl>
              <a:tblPr firstRow="1" bandRow="1">
                <a:tableStyleId>{BC3D1883-9210-44F1-925E-C111B1617DBF}</a:tableStyleId>
              </a:tblPr>
              <a:tblGrid>
                <a:gridCol w="4269975">
                  <a:extLst>
                    <a:ext uri="{9D8B030D-6E8A-4147-A177-3AD203B41FA5}">
                      <a16:colId xmlns:a16="http://schemas.microsoft.com/office/drawing/2014/main" val="307494224"/>
                    </a:ext>
                  </a:extLst>
                </a:gridCol>
              </a:tblGrid>
              <a:tr h="3291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u="none" strike="noStrike" cap="none" dirty="0">
                          <a:solidFill>
                            <a:srgbClr val="000000"/>
                          </a:solidFill>
                          <a:effectLst/>
                          <a:latin typeface="Arial"/>
                          <a:ea typeface="Arial"/>
                          <a:cs typeface="Arial"/>
                          <a:sym typeface="Arial"/>
                        </a:rPr>
                        <a:t>Recommendations Based on Model Performance and Limitations: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b="1" i="0" u="none" strike="noStrike" cap="none" dirty="0">
                        <a:solidFill>
                          <a:srgbClr val="000000"/>
                        </a:solidFill>
                        <a:effectLst/>
                        <a:latin typeface="Arial"/>
                        <a:ea typeface="Arial"/>
                        <a:cs typeface="Arial"/>
                        <a:sym typeface="Arial"/>
                      </a:endParaRPr>
                    </a:p>
                    <a:p>
                      <a:pPr marL="342900" indent="-342900">
                        <a:buAutoNum type="arabicPeriod"/>
                      </a:pPr>
                      <a:r>
                        <a:rPr lang="en-US" sz="1400" b="1" i="0" u="none" strike="noStrike" cap="none" dirty="0">
                          <a:solidFill>
                            <a:srgbClr val="000000"/>
                          </a:solidFill>
                          <a:effectLst/>
                          <a:latin typeface="Arial"/>
                          <a:ea typeface="Arial"/>
                          <a:cs typeface="Arial"/>
                          <a:sym typeface="Arial"/>
                        </a:rPr>
                        <a:t>Incorporate Additional Features:</a:t>
                      </a:r>
                    </a:p>
                    <a:p>
                      <a:pPr marL="0" indent="0">
                        <a:buNone/>
                      </a:pPr>
                      <a:r>
                        <a:rPr lang="en-US" sz="1400" b="0" i="0" u="none" strike="noStrike" cap="none" dirty="0">
                          <a:solidFill>
                            <a:srgbClr val="000000"/>
                          </a:solidFill>
                          <a:effectLst/>
                          <a:latin typeface="Arial"/>
                          <a:ea typeface="Arial"/>
                          <a:cs typeface="Arial"/>
                          <a:sym typeface="Arial"/>
                        </a:rPr>
                        <a:t>To improve model accuracy, consider integrating more detailed features such as property condition, recent renovations, interior design quality, availability of amenities, and neighborhood-specific factors</a:t>
                      </a:r>
                    </a:p>
                    <a:p>
                      <a:pPr marL="0" indent="0">
                        <a:buNone/>
                      </a:pPr>
                      <a:endParaRPr lang="en-US" sz="1400" b="1" i="0" u="none" strike="noStrike" cap="none" dirty="0">
                        <a:solidFill>
                          <a:srgbClr val="000000"/>
                        </a:solidFill>
                        <a:effectLst/>
                        <a:latin typeface="Arial"/>
                        <a:ea typeface="Arial"/>
                        <a:cs typeface="Arial"/>
                        <a:sym typeface="Arial"/>
                      </a:endParaRPr>
                    </a:p>
                    <a:p>
                      <a:pPr marL="0" indent="0">
                        <a:buNone/>
                      </a:pPr>
                      <a:r>
                        <a:rPr lang="en-US" sz="1400" b="1" i="0" u="none" strike="noStrike" cap="none" dirty="0">
                          <a:solidFill>
                            <a:srgbClr val="000000"/>
                          </a:solidFill>
                          <a:effectLst/>
                          <a:latin typeface="Arial"/>
                          <a:ea typeface="Arial"/>
                          <a:cs typeface="Arial"/>
                          <a:sym typeface="Arial"/>
                        </a:rPr>
                        <a:t>2. Utilize Ensemble Methods or Hybrid Models:</a:t>
                      </a:r>
                    </a:p>
                    <a:p>
                      <a:pPr marL="0" indent="0">
                        <a:buNone/>
                      </a:pPr>
                      <a:r>
                        <a:rPr lang="en-US" sz="1400" b="0" i="0" u="none" strike="noStrike" cap="none" dirty="0">
                          <a:solidFill>
                            <a:srgbClr val="000000"/>
                          </a:solidFill>
                          <a:effectLst/>
                          <a:latin typeface="Arial"/>
                          <a:ea typeface="Arial"/>
                          <a:cs typeface="Arial"/>
                          <a:sym typeface="Arial"/>
                        </a:rPr>
                        <a:t>While </a:t>
                      </a:r>
                      <a:r>
                        <a:rPr lang="en-US" sz="1400" b="0" i="0" u="none" strike="noStrike" cap="none" dirty="0" err="1">
                          <a:solidFill>
                            <a:srgbClr val="000000"/>
                          </a:solidFill>
                          <a:effectLst/>
                          <a:latin typeface="Arial"/>
                          <a:ea typeface="Arial"/>
                          <a:cs typeface="Arial"/>
                          <a:sym typeface="Arial"/>
                        </a:rPr>
                        <a:t>XGBoost</a:t>
                      </a:r>
                      <a:r>
                        <a:rPr lang="en-US" sz="1400" b="0" i="0" u="none" strike="noStrike" cap="none" dirty="0">
                          <a:solidFill>
                            <a:srgbClr val="000000"/>
                          </a:solidFill>
                          <a:effectLst/>
                          <a:latin typeface="Arial"/>
                          <a:ea typeface="Arial"/>
                          <a:cs typeface="Arial"/>
                          <a:sym typeface="Arial"/>
                        </a:rPr>
                        <a:t> generally performs well, combining it with other models (e.g., Random Forest, Neural Networks)</a:t>
                      </a:r>
                    </a:p>
                  </a:txBody>
                  <a:tcPr/>
                </a:tc>
                <a:extLst>
                  <a:ext uri="{0D108BD9-81ED-4DB2-BD59-A6C34878D82A}">
                    <a16:rowId xmlns:a16="http://schemas.microsoft.com/office/drawing/2014/main" val="2366423636"/>
                  </a:ext>
                </a:extLst>
              </a:tr>
            </a:tbl>
          </a:graphicData>
        </a:graphic>
      </p:graphicFrame>
      <p:graphicFrame>
        <p:nvGraphicFramePr>
          <p:cNvPr id="5" name="Table 4">
            <a:extLst>
              <a:ext uri="{FF2B5EF4-FFF2-40B4-BE49-F238E27FC236}">
                <a16:creationId xmlns:a16="http://schemas.microsoft.com/office/drawing/2014/main" id="{08CB4FF0-91B9-3606-B375-1812F8FE7AC1}"/>
              </a:ext>
            </a:extLst>
          </p:cNvPr>
          <p:cNvGraphicFramePr>
            <a:graphicFrameLocks noGrp="1"/>
          </p:cNvGraphicFramePr>
          <p:nvPr>
            <p:extLst>
              <p:ext uri="{D42A27DB-BD31-4B8C-83A1-F6EECF244321}">
                <p14:modId xmlns:p14="http://schemas.microsoft.com/office/powerpoint/2010/main" val="1310217162"/>
              </p:ext>
            </p:extLst>
          </p:nvPr>
        </p:nvGraphicFramePr>
        <p:xfrm>
          <a:off x="4772425" y="1263650"/>
          <a:ext cx="4155675" cy="3291840"/>
        </p:xfrm>
        <a:graphic>
          <a:graphicData uri="http://schemas.openxmlformats.org/drawingml/2006/table">
            <a:tbl>
              <a:tblPr firstRow="1" bandRow="1">
                <a:tableStyleId>{BC3D1883-9210-44F1-925E-C111B1617DBF}</a:tableStyleId>
              </a:tblPr>
              <a:tblGrid>
                <a:gridCol w="4155675">
                  <a:extLst>
                    <a:ext uri="{9D8B030D-6E8A-4147-A177-3AD203B41FA5}">
                      <a16:colId xmlns:a16="http://schemas.microsoft.com/office/drawing/2014/main" val="307494224"/>
                    </a:ext>
                  </a:extLst>
                </a:gridCol>
              </a:tblGrid>
              <a:tr h="224155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u="none" strike="noStrike" cap="none" dirty="0">
                          <a:solidFill>
                            <a:srgbClr val="000000"/>
                          </a:solidFill>
                          <a:effectLst/>
                          <a:latin typeface="Arial"/>
                          <a:ea typeface="Arial"/>
                          <a:cs typeface="Arial"/>
                          <a:sym typeface="Arial"/>
                        </a:rPr>
                        <a:t>Recommendations Based On Business Perspectives: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b="1" i="0" u="none" strike="noStrike" cap="none" dirty="0">
                        <a:solidFill>
                          <a:srgbClr val="000000"/>
                        </a:solidFill>
                        <a:effectLst/>
                        <a:latin typeface="Arial"/>
                        <a:ea typeface="Arial"/>
                        <a:cs typeface="Arial"/>
                        <a:sym typeface="Arial"/>
                      </a:endParaRPr>
                    </a:p>
                    <a:p>
                      <a:pPr marL="342900" indent="-342900">
                        <a:buAutoNum type="arabicPeriod"/>
                      </a:pPr>
                      <a:r>
                        <a:rPr lang="en-US" sz="1400" b="1" i="0" u="none" strike="noStrike" cap="none" dirty="0">
                          <a:solidFill>
                            <a:srgbClr val="000000"/>
                          </a:solidFill>
                          <a:effectLst/>
                          <a:latin typeface="Arial"/>
                          <a:ea typeface="Arial"/>
                          <a:cs typeface="Arial"/>
                          <a:sym typeface="Arial"/>
                        </a:rPr>
                        <a:t>Enhance Data Quality and Collection:</a:t>
                      </a:r>
                    </a:p>
                    <a:p>
                      <a:r>
                        <a:rPr lang="en-US" sz="1400" b="0" i="0" u="none" strike="noStrike" cap="none" dirty="0">
                          <a:solidFill>
                            <a:srgbClr val="000000"/>
                          </a:solidFill>
                          <a:effectLst/>
                          <a:latin typeface="Arial"/>
                          <a:ea typeface="Arial"/>
                          <a:cs typeface="Arial"/>
                          <a:sym typeface="Arial"/>
                        </a:rPr>
                        <a:t>Ensure that data used for training is up-to-date and accurately reflects the current market. Incorporating real-time or recent property data can help the model adapt to market fluctuations, improving predictive performance.</a:t>
                      </a:r>
                    </a:p>
                    <a:p>
                      <a:pPr marL="0" indent="0">
                        <a:buNone/>
                      </a:pPr>
                      <a:endParaRPr lang="en-US" sz="1400" b="1" i="0" u="none" strike="noStrike" cap="none" dirty="0">
                        <a:solidFill>
                          <a:srgbClr val="000000"/>
                        </a:solidFill>
                        <a:effectLst/>
                        <a:latin typeface="Arial"/>
                        <a:ea typeface="Arial"/>
                        <a:cs typeface="Arial"/>
                        <a:sym typeface="Arial"/>
                      </a:endParaRPr>
                    </a:p>
                    <a:p>
                      <a:r>
                        <a:rPr lang="en-US" sz="1400" b="1" i="0" u="none" strike="noStrike" cap="none" dirty="0">
                          <a:solidFill>
                            <a:srgbClr val="000000"/>
                          </a:solidFill>
                          <a:effectLst/>
                          <a:latin typeface="Arial"/>
                          <a:ea typeface="Arial"/>
                          <a:cs typeface="Arial"/>
                          <a:sym typeface="Arial"/>
                        </a:rPr>
                        <a:t>2. Collect Feedback from Real-World Use:</a:t>
                      </a:r>
                      <a:endParaRPr lang="en-US" sz="1400" b="0" i="0" u="none" strike="noStrike" cap="none" dirty="0">
                        <a:solidFill>
                          <a:srgbClr val="000000"/>
                        </a:solidFill>
                        <a:effectLst/>
                        <a:latin typeface="Arial"/>
                        <a:ea typeface="Arial"/>
                        <a:cs typeface="Arial"/>
                        <a:sym typeface="Arial"/>
                      </a:endParaRPr>
                    </a:p>
                    <a:p>
                      <a:r>
                        <a:rPr lang="en-US" sz="1400" b="0" i="0" u="none" strike="noStrike" cap="none" dirty="0">
                          <a:solidFill>
                            <a:srgbClr val="000000"/>
                          </a:solidFill>
                          <a:effectLst/>
                          <a:latin typeface="Arial"/>
                          <a:ea typeface="Arial"/>
                          <a:cs typeface="Arial"/>
                          <a:sym typeface="Arial"/>
                        </a:rPr>
                        <a:t>Gather feedback from actual predictions and compare them with real market data to iteratively refine the model. This feedback loop can help improve future iterations.</a:t>
                      </a:r>
                    </a:p>
                  </a:txBody>
                  <a:tcPr/>
                </a:tc>
                <a:extLst>
                  <a:ext uri="{0D108BD9-81ED-4DB2-BD59-A6C34878D82A}">
                    <a16:rowId xmlns:a16="http://schemas.microsoft.com/office/drawing/2014/main" val="2366423636"/>
                  </a:ext>
                </a:extLst>
              </a:tr>
            </a:tbl>
          </a:graphicData>
        </a:graphic>
      </p:graphicFrame>
    </p:spTree>
    <p:extLst>
      <p:ext uri="{BB962C8B-B14F-4D97-AF65-F5344CB8AC3E}">
        <p14:creationId xmlns:p14="http://schemas.microsoft.com/office/powerpoint/2010/main" val="3167089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6A505C7-4CD7-F400-BA8E-48FCF0B03B6E}"/>
              </a:ext>
            </a:extLst>
          </p:cNvPr>
          <p:cNvPicPr>
            <a:picLocks noChangeAspect="1"/>
          </p:cNvPicPr>
          <p:nvPr/>
        </p:nvPicPr>
        <p:blipFill>
          <a:blip r:embed="rId2"/>
          <a:stretch>
            <a:fillRect/>
          </a:stretch>
        </p:blipFill>
        <p:spPr>
          <a:xfrm>
            <a:off x="3542730" y="1554739"/>
            <a:ext cx="1870075" cy="1837431"/>
          </a:xfrm>
          <a:prstGeom prst="rect">
            <a:avLst/>
          </a:prstGeom>
        </p:spPr>
      </p:pic>
      <p:sp>
        <p:nvSpPr>
          <p:cNvPr id="2" name="Title 1">
            <a:extLst>
              <a:ext uri="{FF2B5EF4-FFF2-40B4-BE49-F238E27FC236}">
                <a16:creationId xmlns:a16="http://schemas.microsoft.com/office/drawing/2014/main" id="{D87AE35C-C352-6FCB-92B8-3A0DC199165A}"/>
              </a:ext>
            </a:extLst>
          </p:cNvPr>
          <p:cNvSpPr>
            <a:spLocks noGrp="1"/>
          </p:cNvSpPr>
          <p:nvPr>
            <p:ph type="ctrTitle"/>
          </p:nvPr>
        </p:nvSpPr>
        <p:spPr/>
        <p:txBody>
          <a:bodyPr/>
          <a:lstStyle/>
          <a:p>
            <a:r>
              <a:rPr lang="en-US" dirty="0"/>
              <a:t>BUSINESS PROBLEM : Real Estate Appraisal</a:t>
            </a:r>
          </a:p>
        </p:txBody>
      </p:sp>
      <p:pic>
        <p:nvPicPr>
          <p:cNvPr id="4" name="Graphic 3" descr="Question Mark with solid fill">
            <a:extLst>
              <a:ext uri="{FF2B5EF4-FFF2-40B4-BE49-F238E27FC236}">
                <a16:creationId xmlns:a16="http://schemas.microsoft.com/office/drawing/2014/main" id="{87FA8EF4-811C-BF31-43DE-261A17CFFBA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800" y="1137069"/>
            <a:ext cx="914400" cy="914400"/>
          </a:xfrm>
          <a:prstGeom prst="rect">
            <a:avLst/>
          </a:prstGeom>
        </p:spPr>
      </p:pic>
      <p:graphicFrame>
        <p:nvGraphicFramePr>
          <p:cNvPr id="5" name="Table 4">
            <a:extLst>
              <a:ext uri="{FF2B5EF4-FFF2-40B4-BE49-F238E27FC236}">
                <a16:creationId xmlns:a16="http://schemas.microsoft.com/office/drawing/2014/main" id="{F86EF45A-F3CE-69D2-636B-15F7EDC2F23C}"/>
              </a:ext>
            </a:extLst>
          </p:cNvPr>
          <p:cNvGraphicFramePr>
            <a:graphicFrameLocks noGrp="1"/>
          </p:cNvGraphicFramePr>
          <p:nvPr>
            <p:extLst>
              <p:ext uri="{D42A27DB-BD31-4B8C-83A1-F6EECF244321}">
                <p14:modId xmlns:p14="http://schemas.microsoft.com/office/powerpoint/2010/main" val="1869657941"/>
              </p:ext>
            </p:extLst>
          </p:nvPr>
        </p:nvGraphicFramePr>
        <p:xfrm>
          <a:off x="2400300" y="1208088"/>
          <a:ext cx="4508500" cy="335280"/>
        </p:xfrm>
        <a:graphic>
          <a:graphicData uri="http://schemas.openxmlformats.org/drawingml/2006/table">
            <a:tbl>
              <a:tblPr firstRow="1" bandRow="1">
                <a:tableStyleId>{BC3D1883-9210-44F1-925E-C111B1617DBF}</a:tableStyleId>
              </a:tblPr>
              <a:tblGrid>
                <a:gridCol w="4508500">
                  <a:extLst>
                    <a:ext uri="{9D8B030D-6E8A-4147-A177-3AD203B41FA5}">
                      <a16:colId xmlns:a16="http://schemas.microsoft.com/office/drawing/2014/main" val="3951132214"/>
                    </a:ext>
                  </a:extLst>
                </a:gridCol>
              </a:tblGrid>
              <a:tr h="314100">
                <a:tc>
                  <a:txBody>
                    <a:bodyPr/>
                    <a:lstStyle/>
                    <a:p>
                      <a:r>
                        <a:rPr lang="en-US" sz="1600" b="1" dirty="0"/>
                        <a:t>How to determine a value of the real estate ?</a:t>
                      </a:r>
                    </a:p>
                  </a:txBody>
                  <a:tcPr/>
                </a:tc>
                <a:extLst>
                  <a:ext uri="{0D108BD9-81ED-4DB2-BD59-A6C34878D82A}">
                    <a16:rowId xmlns:a16="http://schemas.microsoft.com/office/drawing/2014/main" val="4011148625"/>
                  </a:ext>
                </a:extLst>
              </a:tr>
            </a:tbl>
          </a:graphicData>
        </a:graphic>
      </p:graphicFrame>
      <p:graphicFrame>
        <p:nvGraphicFramePr>
          <p:cNvPr id="6" name="Table 5">
            <a:extLst>
              <a:ext uri="{FF2B5EF4-FFF2-40B4-BE49-F238E27FC236}">
                <a16:creationId xmlns:a16="http://schemas.microsoft.com/office/drawing/2014/main" id="{45FC57C7-EF8E-0B02-0C50-4A7CE8D1EC93}"/>
              </a:ext>
            </a:extLst>
          </p:cNvPr>
          <p:cNvGraphicFramePr>
            <a:graphicFrameLocks noGrp="1"/>
          </p:cNvGraphicFramePr>
          <p:nvPr>
            <p:extLst>
              <p:ext uri="{D42A27DB-BD31-4B8C-83A1-F6EECF244321}">
                <p14:modId xmlns:p14="http://schemas.microsoft.com/office/powerpoint/2010/main" val="880087806"/>
              </p:ext>
            </p:extLst>
          </p:nvPr>
        </p:nvGraphicFramePr>
        <p:xfrm>
          <a:off x="1172369" y="2293620"/>
          <a:ext cx="2116137" cy="944880"/>
        </p:xfrm>
        <a:graphic>
          <a:graphicData uri="http://schemas.openxmlformats.org/drawingml/2006/table">
            <a:tbl>
              <a:tblPr firstRow="1" bandRow="1">
                <a:tableStyleId>{BC3D1883-9210-44F1-925E-C111B1617DBF}</a:tableStyleId>
              </a:tblPr>
              <a:tblGrid>
                <a:gridCol w="2116137">
                  <a:extLst>
                    <a:ext uri="{9D8B030D-6E8A-4147-A177-3AD203B41FA5}">
                      <a16:colId xmlns:a16="http://schemas.microsoft.com/office/drawing/2014/main" val="864919908"/>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t>Price per Square foot / Price per Square Meter (Land Approach)</a:t>
                      </a:r>
                    </a:p>
                    <a:p>
                      <a:endParaRPr lang="en-US" dirty="0"/>
                    </a:p>
                  </a:txBody>
                  <a:tcPr/>
                </a:tc>
                <a:extLst>
                  <a:ext uri="{0D108BD9-81ED-4DB2-BD59-A6C34878D82A}">
                    <a16:rowId xmlns:a16="http://schemas.microsoft.com/office/drawing/2014/main" val="3825915422"/>
                  </a:ext>
                </a:extLst>
              </a:tr>
            </a:tbl>
          </a:graphicData>
        </a:graphic>
      </p:graphicFrame>
      <p:graphicFrame>
        <p:nvGraphicFramePr>
          <p:cNvPr id="7" name="Table 6">
            <a:extLst>
              <a:ext uri="{FF2B5EF4-FFF2-40B4-BE49-F238E27FC236}">
                <a16:creationId xmlns:a16="http://schemas.microsoft.com/office/drawing/2014/main" id="{6A127CE1-2A8C-A2A2-E01B-B3C7748C7F88}"/>
              </a:ext>
            </a:extLst>
          </p:cNvPr>
          <p:cNvGraphicFramePr>
            <a:graphicFrameLocks noGrp="1"/>
          </p:cNvGraphicFramePr>
          <p:nvPr>
            <p:extLst>
              <p:ext uri="{D42A27DB-BD31-4B8C-83A1-F6EECF244321}">
                <p14:modId xmlns:p14="http://schemas.microsoft.com/office/powerpoint/2010/main" val="2008746471"/>
              </p:ext>
            </p:extLst>
          </p:nvPr>
        </p:nvGraphicFramePr>
        <p:xfrm>
          <a:off x="5368925" y="2398157"/>
          <a:ext cx="3282950" cy="370840"/>
        </p:xfrm>
        <a:graphic>
          <a:graphicData uri="http://schemas.openxmlformats.org/drawingml/2006/table">
            <a:tbl>
              <a:tblPr firstRow="1" bandRow="1">
                <a:tableStyleId>{BC3D1883-9210-44F1-925E-C111B1617DBF}</a:tableStyleId>
              </a:tblPr>
              <a:tblGrid>
                <a:gridCol w="3282950">
                  <a:extLst>
                    <a:ext uri="{9D8B030D-6E8A-4147-A177-3AD203B41FA5}">
                      <a16:colId xmlns:a16="http://schemas.microsoft.com/office/drawing/2014/main" val="864919908"/>
                    </a:ext>
                  </a:extLst>
                </a:gridCol>
              </a:tblGrid>
              <a:tr h="370840">
                <a:tc>
                  <a:txBody>
                    <a:bodyPr/>
                    <a:lstStyle/>
                    <a:p>
                      <a:pPr marL="0" indent="0" algn="ctr">
                        <a:buFontTx/>
                        <a:buNone/>
                      </a:pPr>
                      <a:r>
                        <a:rPr lang="en-US" sz="1400" dirty="0"/>
                        <a:t>Comparative Market Analysis (CMA)</a:t>
                      </a:r>
                    </a:p>
                  </a:txBody>
                  <a:tcPr/>
                </a:tc>
                <a:extLst>
                  <a:ext uri="{0D108BD9-81ED-4DB2-BD59-A6C34878D82A}">
                    <a16:rowId xmlns:a16="http://schemas.microsoft.com/office/drawing/2014/main" val="3825915422"/>
                  </a:ext>
                </a:extLst>
              </a:tr>
            </a:tbl>
          </a:graphicData>
        </a:graphic>
      </p:graphicFrame>
      <p:graphicFrame>
        <p:nvGraphicFramePr>
          <p:cNvPr id="8" name="Table 7">
            <a:extLst>
              <a:ext uri="{FF2B5EF4-FFF2-40B4-BE49-F238E27FC236}">
                <a16:creationId xmlns:a16="http://schemas.microsoft.com/office/drawing/2014/main" id="{B1D5CB6F-39D0-3F94-C885-CDBA8707FC15}"/>
              </a:ext>
            </a:extLst>
          </p:cNvPr>
          <p:cNvGraphicFramePr>
            <a:graphicFrameLocks noGrp="1"/>
          </p:cNvGraphicFramePr>
          <p:nvPr>
            <p:extLst>
              <p:ext uri="{D42A27DB-BD31-4B8C-83A1-F6EECF244321}">
                <p14:modId xmlns:p14="http://schemas.microsoft.com/office/powerpoint/2010/main" val="172935773"/>
              </p:ext>
            </p:extLst>
          </p:nvPr>
        </p:nvGraphicFramePr>
        <p:xfrm>
          <a:off x="1043581" y="3416935"/>
          <a:ext cx="1870075" cy="370840"/>
        </p:xfrm>
        <a:graphic>
          <a:graphicData uri="http://schemas.openxmlformats.org/drawingml/2006/table">
            <a:tbl>
              <a:tblPr firstRow="1" bandRow="1">
                <a:tableStyleId>{BC3D1883-9210-44F1-925E-C111B1617DBF}</a:tableStyleId>
              </a:tblPr>
              <a:tblGrid>
                <a:gridCol w="1870075">
                  <a:extLst>
                    <a:ext uri="{9D8B030D-6E8A-4147-A177-3AD203B41FA5}">
                      <a16:colId xmlns:a16="http://schemas.microsoft.com/office/drawing/2014/main" val="864919908"/>
                    </a:ext>
                  </a:extLst>
                </a:gridCol>
              </a:tblGrid>
              <a:tr h="370840">
                <a:tc>
                  <a:txBody>
                    <a:bodyPr/>
                    <a:lstStyle/>
                    <a:p>
                      <a:pPr marL="0" indent="0" algn="ctr">
                        <a:buFontTx/>
                        <a:buNone/>
                      </a:pPr>
                      <a:r>
                        <a:rPr lang="en-US" sz="1400" dirty="0"/>
                        <a:t>Income Approach</a:t>
                      </a:r>
                    </a:p>
                  </a:txBody>
                  <a:tcPr/>
                </a:tc>
                <a:extLst>
                  <a:ext uri="{0D108BD9-81ED-4DB2-BD59-A6C34878D82A}">
                    <a16:rowId xmlns:a16="http://schemas.microsoft.com/office/drawing/2014/main" val="3825915422"/>
                  </a:ext>
                </a:extLst>
              </a:tr>
            </a:tbl>
          </a:graphicData>
        </a:graphic>
      </p:graphicFrame>
      <p:graphicFrame>
        <p:nvGraphicFramePr>
          <p:cNvPr id="9" name="Table 8">
            <a:extLst>
              <a:ext uri="{FF2B5EF4-FFF2-40B4-BE49-F238E27FC236}">
                <a16:creationId xmlns:a16="http://schemas.microsoft.com/office/drawing/2014/main" id="{6D8C5B82-D9AA-D539-C33B-069C1EFEC9AE}"/>
              </a:ext>
            </a:extLst>
          </p:cNvPr>
          <p:cNvGraphicFramePr>
            <a:graphicFrameLocks noGrp="1"/>
          </p:cNvGraphicFramePr>
          <p:nvPr>
            <p:extLst>
              <p:ext uri="{D42A27DB-BD31-4B8C-83A1-F6EECF244321}">
                <p14:modId xmlns:p14="http://schemas.microsoft.com/office/powerpoint/2010/main" val="891793101"/>
              </p:ext>
            </p:extLst>
          </p:nvPr>
        </p:nvGraphicFramePr>
        <p:xfrm>
          <a:off x="6024562" y="3416935"/>
          <a:ext cx="2365375" cy="370840"/>
        </p:xfrm>
        <a:graphic>
          <a:graphicData uri="http://schemas.openxmlformats.org/drawingml/2006/table">
            <a:tbl>
              <a:tblPr firstRow="1" bandRow="1">
                <a:tableStyleId>{BC3D1883-9210-44F1-925E-C111B1617DBF}</a:tableStyleId>
              </a:tblPr>
              <a:tblGrid>
                <a:gridCol w="2365375">
                  <a:extLst>
                    <a:ext uri="{9D8B030D-6E8A-4147-A177-3AD203B41FA5}">
                      <a16:colId xmlns:a16="http://schemas.microsoft.com/office/drawing/2014/main" val="864919908"/>
                    </a:ext>
                  </a:extLst>
                </a:gridCol>
              </a:tblGrid>
              <a:tr h="370840">
                <a:tc>
                  <a:txBody>
                    <a:bodyPr/>
                    <a:lstStyle/>
                    <a:p>
                      <a:pPr marL="0" indent="0" algn="ctr">
                        <a:buFontTx/>
                        <a:buNone/>
                      </a:pPr>
                      <a:r>
                        <a:rPr lang="en-US" sz="1400" dirty="0"/>
                        <a:t>Professional Appraisal</a:t>
                      </a:r>
                    </a:p>
                  </a:txBody>
                  <a:tcPr/>
                </a:tc>
                <a:extLst>
                  <a:ext uri="{0D108BD9-81ED-4DB2-BD59-A6C34878D82A}">
                    <a16:rowId xmlns:a16="http://schemas.microsoft.com/office/drawing/2014/main" val="3825915422"/>
                  </a:ext>
                </a:extLst>
              </a:tr>
            </a:tbl>
          </a:graphicData>
        </a:graphic>
      </p:graphicFrame>
      <p:pic>
        <p:nvPicPr>
          <p:cNvPr id="10" name="Picture 9">
            <a:extLst>
              <a:ext uri="{FF2B5EF4-FFF2-40B4-BE49-F238E27FC236}">
                <a16:creationId xmlns:a16="http://schemas.microsoft.com/office/drawing/2014/main" id="{D8BA0478-FE7D-7682-FA89-9526C77DB622}"/>
              </a:ext>
            </a:extLst>
          </p:cNvPr>
          <p:cNvPicPr>
            <a:picLocks noChangeAspect="1"/>
          </p:cNvPicPr>
          <p:nvPr/>
        </p:nvPicPr>
        <p:blipFill>
          <a:blip r:embed="rId5"/>
          <a:stretch>
            <a:fillRect/>
          </a:stretch>
        </p:blipFill>
        <p:spPr>
          <a:xfrm>
            <a:off x="2984500" y="3392170"/>
            <a:ext cx="2986536" cy="1637064"/>
          </a:xfrm>
          <a:prstGeom prst="rect">
            <a:avLst/>
          </a:prstGeom>
        </p:spPr>
      </p:pic>
    </p:spTree>
    <p:extLst>
      <p:ext uri="{BB962C8B-B14F-4D97-AF65-F5344CB8AC3E}">
        <p14:creationId xmlns:p14="http://schemas.microsoft.com/office/powerpoint/2010/main" val="988540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DC6E0DB-CC92-77BA-2505-5E7A494DF39B}"/>
              </a:ext>
            </a:extLst>
          </p:cNvPr>
          <p:cNvPicPr>
            <a:picLocks noChangeAspect="1"/>
          </p:cNvPicPr>
          <p:nvPr/>
        </p:nvPicPr>
        <p:blipFill>
          <a:blip r:embed="rId2"/>
          <a:stretch>
            <a:fillRect/>
          </a:stretch>
        </p:blipFill>
        <p:spPr>
          <a:xfrm>
            <a:off x="7327900" y="3770701"/>
            <a:ext cx="1816100" cy="1363218"/>
          </a:xfrm>
          <a:prstGeom prst="rect">
            <a:avLst/>
          </a:prstGeom>
        </p:spPr>
      </p:pic>
      <p:pic>
        <p:nvPicPr>
          <p:cNvPr id="9" name="Picture 8">
            <a:extLst>
              <a:ext uri="{FF2B5EF4-FFF2-40B4-BE49-F238E27FC236}">
                <a16:creationId xmlns:a16="http://schemas.microsoft.com/office/drawing/2014/main" id="{E6D916DD-A792-3FAD-5DFF-CE0DE5FC31EF}"/>
              </a:ext>
            </a:extLst>
          </p:cNvPr>
          <p:cNvPicPr>
            <a:picLocks noChangeAspect="1"/>
          </p:cNvPicPr>
          <p:nvPr/>
        </p:nvPicPr>
        <p:blipFill>
          <a:blip r:embed="rId3"/>
          <a:stretch>
            <a:fillRect/>
          </a:stretch>
        </p:blipFill>
        <p:spPr>
          <a:xfrm>
            <a:off x="0" y="3125590"/>
            <a:ext cx="2289682" cy="2017910"/>
          </a:xfrm>
          <a:prstGeom prst="rect">
            <a:avLst/>
          </a:prstGeom>
        </p:spPr>
      </p:pic>
      <p:sp>
        <p:nvSpPr>
          <p:cNvPr id="2" name="Title 1">
            <a:extLst>
              <a:ext uri="{FF2B5EF4-FFF2-40B4-BE49-F238E27FC236}">
                <a16:creationId xmlns:a16="http://schemas.microsoft.com/office/drawing/2014/main" id="{50934B39-FF53-B898-26DD-E3CEF455B66D}"/>
              </a:ext>
            </a:extLst>
          </p:cNvPr>
          <p:cNvSpPr>
            <a:spLocks noGrp="1"/>
          </p:cNvSpPr>
          <p:nvPr>
            <p:ph type="ctrTitle"/>
          </p:nvPr>
        </p:nvSpPr>
        <p:spPr/>
        <p:txBody>
          <a:bodyPr/>
          <a:lstStyle/>
          <a:p>
            <a:r>
              <a:rPr lang="en-US" dirty="0"/>
              <a:t>BUSINESS PROBLEMS EFFECTS</a:t>
            </a:r>
          </a:p>
        </p:txBody>
      </p:sp>
      <p:sp>
        <p:nvSpPr>
          <p:cNvPr id="4" name="TextBox 3">
            <a:extLst>
              <a:ext uri="{FF2B5EF4-FFF2-40B4-BE49-F238E27FC236}">
                <a16:creationId xmlns:a16="http://schemas.microsoft.com/office/drawing/2014/main" id="{7E0AF9B6-2DB9-7E66-B4F7-E9D8397EFE0B}"/>
              </a:ext>
            </a:extLst>
          </p:cNvPr>
          <p:cNvSpPr txBox="1"/>
          <p:nvPr/>
        </p:nvSpPr>
        <p:spPr>
          <a:xfrm>
            <a:off x="960438" y="1757734"/>
            <a:ext cx="4714874" cy="345736"/>
          </a:xfrm>
          <a:prstGeom prst="rect">
            <a:avLst/>
          </a:prstGeom>
          <a:noFill/>
        </p:spPr>
        <p:txBody>
          <a:bodyPr wrap="square">
            <a:spAutoFit/>
          </a:bodyPr>
          <a:lstStyle/>
          <a:p>
            <a:pPr>
              <a:lnSpc>
                <a:spcPts val="1425"/>
              </a:lnSpc>
            </a:pPr>
            <a:r>
              <a:rPr lang="en-US" sz="3600" b="0" dirty="0">
                <a:solidFill>
                  <a:srgbClr val="000000"/>
                </a:solidFill>
                <a:effectLst/>
                <a:latin typeface="Consolas" panose="020B0609020204030204" pitchFamily="49" charset="0"/>
              </a:rPr>
              <a:t>TIME CONSUMING</a:t>
            </a:r>
            <a:endParaRPr lang="en-US" b="0" dirty="0">
              <a:solidFill>
                <a:srgbClr val="000000"/>
              </a:solidFill>
              <a:effectLst/>
              <a:latin typeface="Consolas" panose="020B0609020204030204" pitchFamily="49" charset="0"/>
            </a:endParaRPr>
          </a:p>
        </p:txBody>
      </p:sp>
      <p:sp>
        <p:nvSpPr>
          <p:cNvPr id="5" name="TextBox 4">
            <a:extLst>
              <a:ext uri="{FF2B5EF4-FFF2-40B4-BE49-F238E27FC236}">
                <a16:creationId xmlns:a16="http://schemas.microsoft.com/office/drawing/2014/main" id="{04B58916-224F-FE22-AD8F-8ABF350C379F}"/>
              </a:ext>
            </a:extLst>
          </p:cNvPr>
          <p:cNvSpPr txBox="1"/>
          <p:nvPr/>
        </p:nvSpPr>
        <p:spPr>
          <a:xfrm>
            <a:off x="1296988" y="2343150"/>
            <a:ext cx="4378325" cy="273152"/>
          </a:xfrm>
          <a:prstGeom prst="rect">
            <a:avLst/>
          </a:prstGeom>
          <a:noFill/>
        </p:spPr>
        <p:txBody>
          <a:bodyPr wrap="square">
            <a:spAutoFit/>
          </a:bodyPr>
          <a:lstStyle/>
          <a:p>
            <a:pPr>
              <a:lnSpc>
                <a:spcPts val="1425"/>
              </a:lnSpc>
            </a:pPr>
            <a:r>
              <a:rPr lang="en-US" b="0" dirty="0">
                <a:solidFill>
                  <a:srgbClr val="000000"/>
                </a:solidFill>
                <a:effectLst/>
                <a:latin typeface="Consolas" panose="020B0609020204030204" pitchFamily="49" charset="0"/>
              </a:rPr>
              <a:t>Requires A lot of salesperson &amp; manpower</a:t>
            </a:r>
          </a:p>
        </p:txBody>
      </p:sp>
      <p:sp>
        <p:nvSpPr>
          <p:cNvPr id="6" name="TextBox 5">
            <a:extLst>
              <a:ext uri="{FF2B5EF4-FFF2-40B4-BE49-F238E27FC236}">
                <a16:creationId xmlns:a16="http://schemas.microsoft.com/office/drawing/2014/main" id="{A81F18AD-04D8-7406-C1AE-7B8E052B516E}"/>
              </a:ext>
            </a:extLst>
          </p:cNvPr>
          <p:cNvSpPr txBox="1"/>
          <p:nvPr/>
        </p:nvSpPr>
        <p:spPr>
          <a:xfrm>
            <a:off x="2255838" y="3652200"/>
            <a:ext cx="6221412" cy="273152"/>
          </a:xfrm>
          <a:prstGeom prst="rect">
            <a:avLst/>
          </a:prstGeom>
          <a:noFill/>
        </p:spPr>
        <p:txBody>
          <a:bodyPr wrap="square">
            <a:spAutoFit/>
          </a:bodyPr>
          <a:lstStyle/>
          <a:p>
            <a:pPr>
              <a:lnSpc>
                <a:spcPts val="1425"/>
              </a:lnSpc>
            </a:pPr>
            <a:r>
              <a:rPr lang="en-US" b="0" dirty="0">
                <a:solidFill>
                  <a:srgbClr val="000000"/>
                </a:solidFill>
                <a:effectLst/>
                <a:latin typeface="Consolas" panose="020B0609020204030204" pitchFamily="49" charset="0"/>
              </a:rPr>
              <a:t>frequently can be constrained to specific case or properties</a:t>
            </a:r>
          </a:p>
        </p:txBody>
      </p:sp>
      <p:sp>
        <p:nvSpPr>
          <p:cNvPr id="7" name="TextBox 6">
            <a:extLst>
              <a:ext uri="{FF2B5EF4-FFF2-40B4-BE49-F238E27FC236}">
                <a16:creationId xmlns:a16="http://schemas.microsoft.com/office/drawing/2014/main" id="{4159AD2F-F440-A6F0-3855-B2C547291189}"/>
              </a:ext>
            </a:extLst>
          </p:cNvPr>
          <p:cNvSpPr txBox="1"/>
          <p:nvPr/>
        </p:nvSpPr>
        <p:spPr>
          <a:xfrm>
            <a:off x="1874838" y="3040031"/>
            <a:ext cx="6221412" cy="273152"/>
          </a:xfrm>
          <a:prstGeom prst="rect">
            <a:avLst/>
          </a:prstGeom>
          <a:noFill/>
        </p:spPr>
        <p:txBody>
          <a:bodyPr wrap="square">
            <a:spAutoFit/>
          </a:bodyPr>
          <a:lstStyle/>
          <a:p>
            <a:pPr>
              <a:lnSpc>
                <a:spcPts val="1425"/>
              </a:lnSpc>
            </a:pPr>
            <a:r>
              <a:rPr lang="en-US" b="0" dirty="0">
                <a:solidFill>
                  <a:srgbClr val="000000"/>
                </a:solidFill>
                <a:effectLst/>
                <a:latin typeface="Consolas" panose="020B0609020204030204" pitchFamily="49" charset="0"/>
              </a:rPr>
              <a:t>Inefficient by not having the immediate result</a:t>
            </a:r>
          </a:p>
        </p:txBody>
      </p:sp>
      <p:pic>
        <p:nvPicPr>
          <p:cNvPr id="11" name="Picture 10">
            <a:extLst>
              <a:ext uri="{FF2B5EF4-FFF2-40B4-BE49-F238E27FC236}">
                <a16:creationId xmlns:a16="http://schemas.microsoft.com/office/drawing/2014/main" id="{C69E7F4F-EA80-6697-2ECD-15BC35E2B370}"/>
              </a:ext>
            </a:extLst>
          </p:cNvPr>
          <p:cNvPicPr>
            <a:picLocks noChangeAspect="1"/>
          </p:cNvPicPr>
          <p:nvPr/>
        </p:nvPicPr>
        <p:blipFill>
          <a:blip r:embed="rId4"/>
          <a:stretch>
            <a:fillRect/>
          </a:stretch>
        </p:blipFill>
        <p:spPr>
          <a:xfrm>
            <a:off x="5366544" y="2014893"/>
            <a:ext cx="1105054" cy="838317"/>
          </a:xfrm>
          <a:prstGeom prst="rect">
            <a:avLst/>
          </a:prstGeom>
        </p:spPr>
      </p:pic>
    </p:spTree>
    <p:extLst>
      <p:ext uri="{BB962C8B-B14F-4D97-AF65-F5344CB8AC3E}">
        <p14:creationId xmlns:p14="http://schemas.microsoft.com/office/powerpoint/2010/main" val="129477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E42E1-CDA9-A63B-9122-20B5455D9DA8}"/>
              </a:ext>
            </a:extLst>
          </p:cNvPr>
          <p:cNvSpPr>
            <a:spLocks noGrp="1"/>
          </p:cNvSpPr>
          <p:nvPr>
            <p:ph type="ctrTitle"/>
          </p:nvPr>
        </p:nvSpPr>
        <p:spPr/>
        <p:txBody>
          <a:bodyPr/>
          <a:lstStyle/>
          <a:p>
            <a:r>
              <a:rPr lang="en-US" dirty="0"/>
              <a:t>GOALS</a:t>
            </a:r>
          </a:p>
        </p:txBody>
      </p:sp>
      <p:pic>
        <p:nvPicPr>
          <p:cNvPr id="3" name="Picture 2">
            <a:extLst>
              <a:ext uri="{FF2B5EF4-FFF2-40B4-BE49-F238E27FC236}">
                <a16:creationId xmlns:a16="http://schemas.microsoft.com/office/drawing/2014/main" id="{3D2A6BE3-8717-F97B-B261-5246D3EFE8A6}"/>
              </a:ext>
            </a:extLst>
          </p:cNvPr>
          <p:cNvPicPr>
            <a:picLocks noChangeAspect="1"/>
          </p:cNvPicPr>
          <p:nvPr/>
        </p:nvPicPr>
        <p:blipFill>
          <a:blip r:embed="rId2"/>
          <a:stretch>
            <a:fillRect/>
          </a:stretch>
        </p:blipFill>
        <p:spPr>
          <a:xfrm>
            <a:off x="3915865" y="3707147"/>
            <a:ext cx="2292329" cy="1432705"/>
          </a:xfrm>
          <a:prstGeom prst="rect">
            <a:avLst/>
          </a:prstGeom>
          <a:noFill/>
        </p:spPr>
      </p:pic>
      <p:pic>
        <p:nvPicPr>
          <p:cNvPr id="5" name="Picture 4">
            <a:extLst>
              <a:ext uri="{FF2B5EF4-FFF2-40B4-BE49-F238E27FC236}">
                <a16:creationId xmlns:a16="http://schemas.microsoft.com/office/drawing/2014/main" id="{D8F1524E-A27A-0104-545C-B0BF908448F5}"/>
              </a:ext>
            </a:extLst>
          </p:cNvPr>
          <p:cNvPicPr>
            <a:picLocks noChangeAspect="1"/>
          </p:cNvPicPr>
          <p:nvPr/>
        </p:nvPicPr>
        <p:blipFill>
          <a:blip r:embed="rId3"/>
          <a:stretch>
            <a:fillRect/>
          </a:stretch>
        </p:blipFill>
        <p:spPr>
          <a:xfrm>
            <a:off x="6812634" y="1835323"/>
            <a:ext cx="2325015" cy="1414520"/>
          </a:xfrm>
          <a:prstGeom prst="rect">
            <a:avLst/>
          </a:prstGeom>
        </p:spPr>
      </p:pic>
      <p:pic>
        <p:nvPicPr>
          <p:cNvPr id="7" name="Picture 6">
            <a:extLst>
              <a:ext uri="{FF2B5EF4-FFF2-40B4-BE49-F238E27FC236}">
                <a16:creationId xmlns:a16="http://schemas.microsoft.com/office/drawing/2014/main" id="{56881D08-6CBD-1F4C-F9E6-6889CDBC11E8}"/>
              </a:ext>
            </a:extLst>
          </p:cNvPr>
          <p:cNvPicPr>
            <a:picLocks noChangeAspect="1"/>
          </p:cNvPicPr>
          <p:nvPr/>
        </p:nvPicPr>
        <p:blipFill>
          <a:blip r:embed="rId4"/>
          <a:stretch>
            <a:fillRect/>
          </a:stretch>
        </p:blipFill>
        <p:spPr>
          <a:xfrm>
            <a:off x="66116" y="1835323"/>
            <a:ext cx="3374010" cy="1414520"/>
          </a:xfrm>
          <a:prstGeom prst="rect">
            <a:avLst/>
          </a:prstGeom>
        </p:spPr>
      </p:pic>
      <p:graphicFrame>
        <p:nvGraphicFramePr>
          <p:cNvPr id="14" name="Table 13">
            <a:extLst>
              <a:ext uri="{FF2B5EF4-FFF2-40B4-BE49-F238E27FC236}">
                <a16:creationId xmlns:a16="http://schemas.microsoft.com/office/drawing/2014/main" id="{6674D9F2-664A-83E4-7C6B-ABB1835F7E07}"/>
              </a:ext>
            </a:extLst>
          </p:cNvPr>
          <p:cNvGraphicFramePr>
            <a:graphicFrameLocks noGrp="1"/>
          </p:cNvGraphicFramePr>
          <p:nvPr>
            <p:extLst>
              <p:ext uri="{D42A27DB-BD31-4B8C-83A1-F6EECF244321}">
                <p14:modId xmlns:p14="http://schemas.microsoft.com/office/powerpoint/2010/main" val="711677175"/>
              </p:ext>
            </p:extLst>
          </p:nvPr>
        </p:nvGraphicFramePr>
        <p:xfrm>
          <a:off x="6760785" y="3377747"/>
          <a:ext cx="2376864" cy="1158240"/>
        </p:xfrm>
        <a:graphic>
          <a:graphicData uri="http://schemas.openxmlformats.org/drawingml/2006/table">
            <a:tbl>
              <a:tblPr firstRow="1" bandRow="1">
                <a:tableStyleId>{BC3D1883-9210-44F1-925E-C111B1617DBF}</a:tableStyleId>
              </a:tblPr>
              <a:tblGrid>
                <a:gridCol w="2376864">
                  <a:extLst>
                    <a:ext uri="{9D8B030D-6E8A-4147-A177-3AD203B41FA5}">
                      <a16:colId xmlns:a16="http://schemas.microsoft.com/office/drawing/2014/main" val="864919908"/>
                    </a:ext>
                  </a:extLst>
                </a:gridCol>
              </a:tblGrid>
              <a:tr h="370840">
                <a:tc>
                  <a:txBody>
                    <a:bodyPr/>
                    <a:lstStyle/>
                    <a:p>
                      <a:r>
                        <a:rPr lang="en-US" sz="1400" b="0" i="0" u="none" strike="noStrike" cap="none" dirty="0">
                          <a:solidFill>
                            <a:srgbClr val="000000"/>
                          </a:solidFill>
                          <a:effectLst/>
                          <a:latin typeface="Arial"/>
                          <a:ea typeface="Arial"/>
                          <a:cs typeface="Arial"/>
                          <a:sym typeface="Arial"/>
                        </a:rPr>
                        <a:t>"Stop wasting hours manually researching comps. Get accurate price estimates in seconds and close that deal."</a:t>
                      </a:r>
                    </a:p>
                  </a:txBody>
                  <a:tcPr/>
                </a:tc>
                <a:extLst>
                  <a:ext uri="{0D108BD9-81ED-4DB2-BD59-A6C34878D82A}">
                    <a16:rowId xmlns:a16="http://schemas.microsoft.com/office/drawing/2014/main" val="3825915422"/>
                  </a:ext>
                </a:extLst>
              </a:tr>
            </a:tbl>
          </a:graphicData>
        </a:graphic>
      </p:graphicFrame>
      <p:graphicFrame>
        <p:nvGraphicFramePr>
          <p:cNvPr id="15" name="Table 14">
            <a:extLst>
              <a:ext uri="{FF2B5EF4-FFF2-40B4-BE49-F238E27FC236}">
                <a16:creationId xmlns:a16="http://schemas.microsoft.com/office/drawing/2014/main" id="{D8871D58-C47A-A261-CDD9-3A5FC6F65BB8}"/>
              </a:ext>
            </a:extLst>
          </p:cNvPr>
          <p:cNvGraphicFramePr>
            <a:graphicFrameLocks noGrp="1"/>
          </p:cNvGraphicFramePr>
          <p:nvPr>
            <p:extLst>
              <p:ext uri="{D42A27DB-BD31-4B8C-83A1-F6EECF244321}">
                <p14:modId xmlns:p14="http://schemas.microsoft.com/office/powerpoint/2010/main" val="2293336585"/>
              </p:ext>
            </p:extLst>
          </p:nvPr>
        </p:nvGraphicFramePr>
        <p:xfrm>
          <a:off x="349708" y="3377747"/>
          <a:ext cx="2947467" cy="944880"/>
        </p:xfrm>
        <a:graphic>
          <a:graphicData uri="http://schemas.openxmlformats.org/drawingml/2006/table">
            <a:tbl>
              <a:tblPr firstRow="1" bandRow="1">
                <a:tableStyleId>{BC3D1883-9210-44F1-925E-C111B1617DBF}</a:tableStyleId>
              </a:tblPr>
              <a:tblGrid>
                <a:gridCol w="2947467">
                  <a:extLst>
                    <a:ext uri="{9D8B030D-6E8A-4147-A177-3AD203B41FA5}">
                      <a16:colId xmlns:a16="http://schemas.microsoft.com/office/drawing/2014/main" val="864919908"/>
                    </a:ext>
                  </a:extLst>
                </a:gridCol>
              </a:tblGrid>
              <a:tr h="370840">
                <a:tc>
                  <a:txBody>
                    <a:bodyPr/>
                    <a:lstStyle/>
                    <a:p>
                      <a:r>
                        <a:rPr lang="en-US" sz="1400" b="0" i="0" u="none" strike="noStrike" cap="none" dirty="0">
                          <a:solidFill>
                            <a:srgbClr val="000000"/>
                          </a:solidFill>
                          <a:effectLst/>
                          <a:latin typeface="Arial"/>
                          <a:ea typeface="Arial"/>
                          <a:cs typeface="Arial"/>
                          <a:sym typeface="Arial"/>
                        </a:rPr>
                        <a:t>"Imagine being able to confidently price every listing, knowing you're maximizing value and minimizing time on the market."</a:t>
                      </a:r>
                    </a:p>
                  </a:txBody>
                  <a:tcPr/>
                </a:tc>
                <a:extLst>
                  <a:ext uri="{0D108BD9-81ED-4DB2-BD59-A6C34878D82A}">
                    <a16:rowId xmlns:a16="http://schemas.microsoft.com/office/drawing/2014/main" val="3825915422"/>
                  </a:ext>
                </a:extLst>
              </a:tr>
            </a:tbl>
          </a:graphicData>
        </a:graphic>
      </p:graphicFrame>
      <p:graphicFrame>
        <p:nvGraphicFramePr>
          <p:cNvPr id="16" name="Table 15">
            <a:extLst>
              <a:ext uri="{FF2B5EF4-FFF2-40B4-BE49-F238E27FC236}">
                <a16:creationId xmlns:a16="http://schemas.microsoft.com/office/drawing/2014/main" id="{8DEAFB6A-294B-3872-F0E4-B80180327E4F}"/>
              </a:ext>
            </a:extLst>
          </p:cNvPr>
          <p:cNvGraphicFramePr>
            <a:graphicFrameLocks noGrp="1"/>
          </p:cNvGraphicFramePr>
          <p:nvPr>
            <p:extLst>
              <p:ext uri="{D42A27DB-BD31-4B8C-83A1-F6EECF244321}">
                <p14:modId xmlns:p14="http://schemas.microsoft.com/office/powerpoint/2010/main" val="716501242"/>
              </p:ext>
            </p:extLst>
          </p:nvPr>
        </p:nvGraphicFramePr>
        <p:xfrm>
          <a:off x="3569723" y="1092554"/>
          <a:ext cx="3061464" cy="731520"/>
        </p:xfrm>
        <a:graphic>
          <a:graphicData uri="http://schemas.openxmlformats.org/drawingml/2006/table">
            <a:tbl>
              <a:tblPr firstRow="1" bandRow="1">
                <a:tableStyleId>{BC3D1883-9210-44F1-925E-C111B1617DBF}</a:tableStyleId>
              </a:tblPr>
              <a:tblGrid>
                <a:gridCol w="3061464">
                  <a:extLst>
                    <a:ext uri="{9D8B030D-6E8A-4147-A177-3AD203B41FA5}">
                      <a16:colId xmlns:a16="http://schemas.microsoft.com/office/drawing/2014/main" val="864919908"/>
                    </a:ext>
                  </a:extLst>
                </a:gridCol>
              </a:tblGrid>
              <a:tr h="370840">
                <a:tc>
                  <a:txBody>
                    <a:bodyPr/>
                    <a:lstStyle/>
                    <a:p>
                      <a:pPr marL="0" indent="0" algn="ctr">
                        <a:buFontTx/>
                        <a:buNone/>
                      </a:pPr>
                      <a:r>
                        <a:rPr lang="en-US" sz="1400" dirty="0"/>
                        <a:t>Providing a </a:t>
                      </a:r>
                      <a:r>
                        <a:rPr lang="en-US" sz="1400" b="1" i="1" dirty="0"/>
                        <a:t>tool </a:t>
                      </a:r>
                      <a:r>
                        <a:rPr lang="en-US" sz="1400" i="0" dirty="0"/>
                        <a:t>to </a:t>
                      </a:r>
                      <a:r>
                        <a:rPr lang="en-US" sz="1400" b="1" i="1" dirty="0"/>
                        <a:t>assist</a:t>
                      </a:r>
                      <a:r>
                        <a:rPr lang="en-US" sz="1400" b="1" i="0" dirty="0"/>
                        <a:t> </a:t>
                      </a:r>
                      <a:r>
                        <a:rPr lang="en-US" sz="1400" i="0" dirty="0"/>
                        <a:t>agents set</a:t>
                      </a:r>
                      <a:r>
                        <a:rPr lang="en-US" sz="1400" dirty="0"/>
                        <a:t> baseline reliable &amp; faster estimation for property prices</a:t>
                      </a:r>
                    </a:p>
                  </a:txBody>
                  <a:tcPr/>
                </a:tc>
                <a:extLst>
                  <a:ext uri="{0D108BD9-81ED-4DB2-BD59-A6C34878D82A}">
                    <a16:rowId xmlns:a16="http://schemas.microsoft.com/office/drawing/2014/main" val="3825915422"/>
                  </a:ext>
                </a:extLst>
              </a:tr>
            </a:tbl>
          </a:graphicData>
        </a:graphic>
      </p:graphicFrame>
      <p:grpSp>
        <p:nvGrpSpPr>
          <p:cNvPr id="18" name="Group 17">
            <a:extLst>
              <a:ext uri="{FF2B5EF4-FFF2-40B4-BE49-F238E27FC236}">
                <a16:creationId xmlns:a16="http://schemas.microsoft.com/office/drawing/2014/main" id="{940FA55B-1D2E-DA62-EF09-84D269B595C1}"/>
              </a:ext>
            </a:extLst>
          </p:cNvPr>
          <p:cNvGrpSpPr/>
          <p:nvPr/>
        </p:nvGrpSpPr>
        <p:grpSpPr>
          <a:xfrm>
            <a:off x="4262191" y="2506997"/>
            <a:ext cx="1599675" cy="1200150"/>
            <a:chOff x="4203700" y="1689100"/>
            <a:chExt cx="1974850" cy="1502289"/>
          </a:xfrm>
        </p:grpSpPr>
        <p:pic>
          <p:nvPicPr>
            <p:cNvPr id="13" name="Picture 12">
              <a:extLst>
                <a:ext uri="{FF2B5EF4-FFF2-40B4-BE49-F238E27FC236}">
                  <a16:creationId xmlns:a16="http://schemas.microsoft.com/office/drawing/2014/main" id="{0E363E0D-4E2C-F178-FF5C-CAFEA4149D7A}"/>
                </a:ext>
              </a:extLst>
            </p:cNvPr>
            <p:cNvPicPr>
              <a:picLocks noChangeAspect="1"/>
            </p:cNvPicPr>
            <p:nvPr/>
          </p:nvPicPr>
          <p:blipFill>
            <a:blip r:embed="rId5"/>
            <a:stretch>
              <a:fillRect/>
            </a:stretch>
          </p:blipFill>
          <p:spPr>
            <a:xfrm>
              <a:off x="4372216" y="1835323"/>
              <a:ext cx="1508328" cy="1232294"/>
            </a:xfrm>
            <a:prstGeom prst="rect">
              <a:avLst/>
            </a:prstGeom>
          </p:spPr>
        </p:pic>
        <p:sp>
          <p:nvSpPr>
            <p:cNvPr id="17" name="Oval 16">
              <a:extLst>
                <a:ext uri="{FF2B5EF4-FFF2-40B4-BE49-F238E27FC236}">
                  <a16:creationId xmlns:a16="http://schemas.microsoft.com/office/drawing/2014/main" id="{A075A31C-11A1-8228-1837-7F2D7F8CE9B3}"/>
                </a:ext>
              </a:extLst>
            </p:cNvPr>
            <p:cNvSpPr/>
            <p:nvPr/>
          </p:nvSpPr>
          <p:spPr>
            <a:xfrm>
              <a:off x="4203700" y="1689100"/>
              <a:ext cx="1974850" cy="1502289"/>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54377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668C0-9E29-AAE6-7777-5BA0E5717B4C}"/>
              </a:ext>
            </a:extLst>
          </p:cNvPr>
          <p:cNvSpPr>
            <a:spLocks noGrp="1"/>
          </p:cNvSpPr>
          <p:nvPr>
            <p:ph type="ctrTitle"/>
          </p:nvPr>
        </p:nvSpPr>
        <p:spPr/>
        <p:txBody>
          <a:bodyPr/>
          <a:lstStyle/>
          <a:p>
            <a:r>
              <a:rPr lang="en-US" dirty="0"/>
              <a:t>Who gets the benefits of The Machine Learning Model</a:t>
            </a:r>
          </a:p>
        </p:txBody>
      </p:sp>
      <p:pic>
        <p:nvPicPr>
          <p:cNvPr id="4" name="Picture 3">
            <a:extLst>
              <a:ext uri="{FF2B5EF4-FFF2-40B4-BE49-F238E27FC236}">
                <a16:creationId xmlns:a16="http://schemas.microsoft.com/office/drawing/2014/main" id="{773E6F90-F224-6ACA-237A-60ECC12B9A1E}"/>
              </a:ext>
            </a:extLst>
          </p:cNvPr>
          <p:cNvPicPr>
            <a:picLocks noChangeAspect="1"/>
          </p:cNvPicPr>
          <p:nvPr/>
        </p:nvPicPr>
        <p:blipFill>
          <a:blip r:embed="rId2"/>
          <a:stretch>
            <a:fillRect/>
          </a:stretch>
        </p:blipFill>
        <p:spPr>
          <a:xfrm>
            <a:off x="759771" y="1724420"/>
            <a:ext cx="2439903" cy="1268514"/>
          </a:xfrm>
          <a:prstGeom prst="rect">
            <a:avLst/>
          </a:prstGeom>
        </p:spPr>
      </p:pic>
      <p:graphicFrame>
        <p:nvGraphicFramePr>
          <p:cNvPr id="5" name="Table 4">
            <a:extLst>
              <a:ext uri="{FF2B5EF4-FFF2-40B4-BE49-F238E27FC236}">
                <a16:creationId xmlns:a16="http://schemas.microsoft.com/office/drawing/2014/main" id="{A5AB3E11-560D-4067-D7FD-3924E8121779}"/>
              </a:ext>
            </a:extLst>
          </p:cNvPr>
          <p:cNvGraphicFramePr>
            <a:graphicFrameLocks noGrp="1"/>
          </p:cNvGraphicFramePr>
          <p:nvPr>
            <p:extLst>
              <p:ext uri="{D42A27DB-BD31-4B8C-83A1-F6EECF244321}">
                <p14:modId xmlns:p14="http://schemas.microsoft.com/office/powerpoint/2010/main" val="3835845374"/>
              </p:ext>
            </p:extLst>
          </p:nvPr>
        </p:nvGraphicFramePr>
        <p:xfrm>
          <a:off x="3414712" y="1840517"/>
          <a:ext cx="3532188" cy="370840"/>
        </p:xfrm>
        <a:graphic>
          <a:graphicData uri="http://schemas.openxmlformats.org/drawingml/2006/table">
            <a:tbl>
              <a:tblPr firstRow="1" bandRow="1">
                <a:tableStyleId>{BC3D1883-9210-44F1-925E-C111B1617DBF}</a:tableStyleId>
              </a:tblPr>
              <a:tblGrid>
                <a:gridCol w="3532188">
                  <a:extLst>
                    <a:ext uri="{9D8B030D-6E8A-4147-A177-3AD203B41FA5}">
                      <a16:colId xmlns:a16="http://schemas.microsoft.com/office/drawing/2014/main" val="864919908"/>
                    </a:ext>
                  </a:extLst>
                </a:gridCol>
              </a:tblGrid>
              <a:tr h="370840">
                <a:tc>
                  <a:txBody>
                    <a:bodyPr/>
                    <a:lstStyle/>
                    <a:p>
                      <a:pPr marL="0" indent="0" algn="ctr">
                        <a:buFontTx/>
                        <a:buNone/>
                      </a:pPr>
                      <a:r>
                        <a:rPr lang="en-US" sz="1400" dirty="0"/>
                        <a:t>Real Estate Property Agents / Appraisers</a:t>
                      </a:r>
                    </a:p>
                  </a:txBody>
                  <a:tcPr/>
                </a:tc>
                <a:extLst>
                  <a:ext uri="{0D108BD9-81ED-4DB2-BD59-A6C34878D82A}">
                    <a16:rowId xmlns:a16="http://schemas.microsoft.com/office/drawing/2014/main" val="3825915422"/>
                  </a:ext>
                </a:extLst>
              </a:tr>
            </a:tbl>
          </a:graphicData>
        </a:graphic>
      </p:graphicFrame>
      <p:pic>
        <p:nvPicPr>
          <p:cNvPr id="9" name="Picture 8">
            <a:extLst>
              <a:ext uri="{FF2B5EF4-FFF2-40B4-BE49-F238E27FC236}">
                <a16:creationId xmlns:a16="http://schemas.microsoft.com/office/drawing/2014/main" id="{2587269E-4812-92FA-4176-0F52681EA5D1}"/>
              </a:ext>
            </a:extLst>
          </p:cNvPr>
          <p:cNvPicPr>
            <a:picLocks noChangeAspect="1"/>
          </p:cNvPicPr>
          <p:nvPr/>
        </p:nvPicPr>
        <p:blipFill>
          <a:blip r:embed="rId3"/>
          <a:stretch>
            <a:fillRect/>
          </a:stretch>
        </p:blipFill>
        <p:spPr>
          <a:xfrm>
            <a:off x="6076949" y="3124200"/>
            <a:ext cx="2871687" cy="1487525"/>
          </a:xfrm>
          <a:prstGeom prst="rect">
            <a:avLst/>
          </a:prstGeom>
        </p:spPr>
      </p:pic>
      <p:graphicFrame>
        <p:nvGraphicFramePr>
          <p:cNvPr id="10" name="Table 9">
            <a:extLst>
              <a:ext uri="{FF2B5EF4-FFF2-40B4-BE49-F238E27FC236}">
                <a16:creationId xmlns:a16="http://schemas.microsoft.com/office/drawing/2014/main" id="{3C85BE0C-1823-E2D7-820F-80CCE0817825}"/>
              </a:ext>
            </a:extLst>
          </p:cNvPr>
          <p:cNvGraphicFramePr>
            <a:graphicFrameLocks noGrp="1"/>
          </p:cNvGraphicFramePr>
          <p:nvPr>
            <p:extLst>
              <p:ext uri="{D42A27DB-BD31-4B8C-83A1-F6EECF244321}">
                <p14:modId xmlns:p14="http://schemas.microsoft.com/office/powerpoint/2010/main" val="3613020203"/>
              </p:ext>
            </p:extLst>
          </p:nvPr>
        </p:nvGraphicFramePr>
        <p:xfrm>
          <a:off x="3352800" y="3682542"/>
          <a:ext cx="2578100" cy="370840"/>
        </p:xfrm>
        <a:graphic>
          <a:graphicData uri="http://schemas.openxmlformats.org/drawingml/2006/table">
            <a:tbl>
              <a:tblPr firstRow="1" bandRow="1">
                <a:tableStyleId>{BC3D1883-9210-44F1-925E-C111B1617DBF}</a:tableStyleId>
              </a:tblPr>
              <a:tblGrid>
                <a:gridCol w="2578100">
                  <a:extLst>
                    <a:ext uri="{9D8B030D-6E8A-4147-A177-3AD203B41FA5}">
                      <a16:colId xmlns:a16="http://schemas.microsoft.com/office/drawing/2014/main" val="864919908"/>
                    </a:ext>
                  </a:extLst>
                </a:gridCol>
              </a:tblGrid>
              <a:tr h="370840">
                <a:tc>
                  <a:txBody>
                    <a:bodyPr/>
                    <a:lstStyle/>
                    <a:p>
                      <a:pPr marL="0" indent="0" algn="ctr">
                        <a:buFontTx/>
                        <a:buNone/>
                      </a:pPr>
                      <a:r>
                        <a:rPr lang="en-US" sz="1400" dirty="0"/>
                        <a:t>IT Department</a:t>
                      </a:r>
                    </a:p>
                  </a:txBody>
                  <a:tcPr/>
                </a:tc>
                <a:extLst>
                  <a:ext uri="{0D108BD9-81ED-4DB2-BD59-A6C34878D82A}">
                    <a16:rowId xmlns:a16="http://schemas.microsoft.com/office/drawing/2014/main" val="3825915422"/>
                  </a:ext>
                </a:extLst>
              </a:tr>
            </a:tbl>
          </a:graphicData>
        </a:graphic>
      </p:graphicFrame>
      <p:pic>
        <p:nvPicPr>
          <p:cNvPr id="16" name="Graphic 15" descr="Sort with solid fill">
            <a:extLst>
              <a:ext uri="{FF2B5EF4-FFF2-40B4-BE49-F238E27FC236}">
                <a16:creationId xmlns:a16="http://schemas.microsoft.com/office/drawing/2014/main" id="{A1135C95-16BA-20F3-0D03-A606A293901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140200" y="2423338"/>
            <a:ext cx="914400" cy="914400"/>
          </a:xfrm>
          <a:prstGeom prst="rect">
            <a:avLst/>
          </a:prstGeom>
        </p:spPr>
      </p:pic>
    </p:spTree>
    <p:extLst>
      <p:ext uri="{BB962C8B-B14F-4D97-AF65-F5344CB8AC3E}">
        <p14:creationId xmlns:p14="http://schemas.microsoft.com/office/powerpoint/2010/main" val="31122896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B74623-2658-D2E2-B4B8-95A6D4E653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C86EF7-021E-900A-799D-8F38CBA553A1}"/>
              </a:ext>
            </a:extLst>
          </p:cNvPr>
          <p:cNvSpPr>
            <a:spLocks noGrp="1"/>
          </p:cNvSpPr>
          <p:nvPr>
            <p:ph type="ctrTitle"/>
          </p:nvPr>
        </p:nvSpPr>
        <p:spPr/>
        <p:txBody>
          <a:bodyPr/>
          <a:lstStyle/>
          <a:p>
            <a:r>
              <a:rPr lang="en-US" dirty="0"/>
              <a:t>CONTEX &amp; METRIC EVALUATION</a:t>
            </a:r>
          </a:p>
        </p:txBody>
      </p:sp>
      <p:graphicFrame>
        <p:nvGraphicFramePr>
          <p:cNvPr id="4" name="Table 3">
            <a:extLst>
              <a:ext uri="{FF2B5EF4-FFF2-40B4-BE49-F238E27FC236}">
                <a16:creationId xmlns:a16="http://schemas.microsoft.com/office/drawing/2014/main" id="{C424B9D5-7548-574C-E788-A7EA25C42697}"/>
              </a:ext>
            </a:extLst>
          </p:cNvPr>
          <p:cNvGraphicFramePr>
            <a:graphicFrameLocks noGrp="1"/>
          </p:cNvGraphicFramePr>
          <p:nvPr>
            <p:extLst>
              <p:ext uri="{D42A27DB-BD31-4B8C-83A1-F6EECF244321}">
                <p14:modId xmlns:p14="http://schemas.microsoft.com/office/powerpoint/2010/main" val="1122403152"/>
              </p:ext>
            </p:extLst>
          </p:nvPr>
        </p:nvGraphicFramePr>
        <p:xfrm>
          <a:off x="790975" y="1365250"/>
          <a:ext cx="7603725" cy="3516630"/>
        </p:xfrm>
        <a:graphic>
          <a:graphicData uri="http://schemas.openxmlformats.org/drawingml/2006/table">
            <a:tbl>
              <a:tblPr firstRow="1" bandRow="1">
                <a:tableStyleId>{BC3D1883-9210-44F1-925E-C111B1617DBF}</a:tableStyleId>
              </a:tblPr>
              <a:tblGrid>
                <a:gridCol w="3787375">
                  <a:extLst>
                    <a:ext uri="{9D8B030D-6E8A-4147-A177-3AD203B41FA5}">
                      <a16:colId xmlns:a16="http://schemas.microsoft.com/office/drawing/2014/main" val="182320519"/>
                    </a:ext>
                  </a:extLst>
                </a:gridCol>
                <a:gridCol w="3816350">
                  <a:extLst>
                    <a:ext uri="{9D8B030D-6E8A-4147-A177-3AD203B41FA5}">
                      <a16:colId xmlns:a16="http://schemas.microsoft.com/office/drawing/2014/main" val="3638430675"/>
                    </a:ext>
                  </a:extLst>
                </a:gridCol>
              </a:tblGrid>
              <a:tr h="438150">
                <a:tc>
                  <a:txBody>
                    <a:bodyPr/>
                    <a:lstStyle/>
                    <a:p>
                      <a:pPr algn="ctr"/>
                      <a:r>
                        <a:rPr lang="en-US" b="1" dirty="0"/>
                        <a:t>Demonstration Model With Case Studies</a:t>
                      </a:r>
                    </a:p>
                  </a:txBody>
                  <a:tcPr/>
                </a:tc>
                <a:tc>
                  <a:txBody>
                    <a:bodyPr/>
                    <a:lstStyle/>
                    <a:p>
                      <a:pPr algn="ctr"/>
                      <a:r>
                        <a:rPr lang="en-US" dirty="0"/>
                        <a:t> </a:t>
                      </a:r>
                      <a:r>
                        <a:rPr lang="en-US" b="1" dirty="0"/>
                        <a:t>Metric Evaluation</a:t>
                      </a:r>
                    </a:p>
                  </a:txBody>
                  <a:tcPr/>
                </a:tc>
                <a:extLst>
                  <a:ext uri="{0D108BD9-81ED-4DB2-BD59-A6C34878D82A}">
                    <a16:rowId xmlns:a16="http://schemas.microsoft.com/office/drawing/2014/main" val="2744387393"/>
                  </a:ext>
                </a:extLst>
              </a:tr>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rgbClr val="000000"/>
                          </a:solidFill>
                          <a:effectLst/>
                          <a:latin typeface="Arial"/>
                          <a:ea typeface="Arial"/>
                          <a:cs typeface="Arial"/>
                          <a:sym typeface="Arial"/>
                        </a:rPr>
                        <a:t>Housing census of California States (CA), 1990. The data set also features in by Pace, R. Kelley, and Ronald Barry. "Sparse spatial autoregressions." Statistics &amp; Probability Letters 33.3 (1997): 291-297.</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rgbClr val="000000"/>
                          </a:solidFill>
                          <a:effectLst/>
                          <a:latin typeface="Arial"/>
                          <a:ea typeface="Arial"/>
                          <a:cs typeface="Arial"/>
                          <a:sym typeface="Arial"/>
                        </a:rPr>
                        <a:t>With the data given we would like to proposed a featured model of machine learning to gain prediction using regression method and achieve the prediction of median house value from across </a:t>
                      </a:r>
                      <a:r>
                        <a:rPr lang="en-US" sz="1400" b="1" i="0" u="none" strike="noStrike" cap="none" dirty="0">
                          <a:solidFill>
                            <a:srgbClr val="000000"/>
                          </a:solidFill>
                          <a:effectLst/>
                          <a:latin typeface="Arial"/>
                          <a:ea typeface="Arial"/>
                          <a:cs typeface="Arial"/>
                          <a:sym typeface="Arial"/>
                        </a:rPr>
                        <a:t>CA states</a:t>
                      </a:r>
                      <a:r>
                        <a:rPr lang="en-US" sz="1400" b="0" i="0" u="none" strike="noStrike" cap="none" dirty="0">
                          <a:solidFill>
                            <a:srgbClr val="000000"/>
                          </a:solidFill>
                          <a:effectLst/>
                          <a:latin typeface="Arial"/>
                          <a:ea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b="0" i="0" u="none" strike="noStrike" cap="none" dirty="0">
                        <a:solidFill>
                          <a:srgbClr val="000000"/>
                        </a:solidFill>
                        <a:effectLst/>
                        <a:latin typeface="Arial"/>
                        <a:ea typeface="Arial"/>
                        <a:cs typeface="Arial"/>
                        <a:sym typeface="Arial"/>
                      </a:endParaRPr>
                    </a:p>
                    <a:p>
                      <a:endParaRPr lang="en-US" dirty="0"/>
                    </a:p>
                  </a:txBody>
                  <a:tcPr/>
                </a:tc>
                <a:tc>
                  <a:txBody>
                    <a:bodyPr/>
                    <a:lstStyle/>
                    <a:p>
                      <a:r>
                        <a:rPr lang="en-US" sz="1400" b="1" i="0" u="none" strike="noStrike" cap="none" dirty="0">
                          <a:solidFill>
                            <a:srgbClr val="000000"/>
                          </a:solidFill>
                          <a:effectLst/>
                          <a:latin typeface="Arial"/>
                          <a:ea typeface="Arial"/>
                          <a:cs typeface="Arial"/>
                          <a:sym typeface="Arial"/>
                        </a:rPr>
                        <a:t>Mean Absolute Error (MAE):</a:t>
                      </a:r>
                      <a:r>
                        <a:rPr lang="en-US" sz="1400" b="0" i="0" u="none" strike="noStrike" cap="none" dirty="0">
                          <a:solidFill>
                            <a:srgbClr val="000000"/>
                          </a:solidFill>
                          <a:effectLst/>
                          <a:latin typeface="Arial"/>
                          <a:ea typeface="Arial"/>
                          <a:cs typeface="Arial"/>
                          <a:sym typeface="Arial"/>
                        </a:rPr>
                        <a:t> The average difference between the predicted price and the actual sales price. Lower is better</a:t>
                      </a:r>
                    </a:p>
                    <a:p>
                      <a:endParaRPr lang="en-US" sz="1400" b="0" i="0" u="none" strike="noStrike" cap="none" dirty="0">
                        <a:solidFill>
                          <a:srgbClr val="000000"/>
                        </a:solidFill>
                        <a:effectLst/>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u="none" strike="noStrike" cap="none" dirty="0">
                          <a:solidFill>
                            <a:srgbClr val="000000"/>
                          </a:solidFill>
                          <a:effectLst/>
                          <a:latin typeface="Arial"/>
                          <a:ea typeface="Arial"/>
                          <a:cs typeface="Arial"/>
                          <a:sym typeface="Arial"/>
                        </a:rPr>
                        <a:t>Root Mean Squared Error (RMSE):</a:t>
                      </a:r>
                      <a:r>
                        <a:rPr lang="en-US" sz="1400" b="0" i="0" u="none" strike="noStrike" cap="none" dirty="0">
                          <a:solidFill>
                            <a:srgbClr val="000000"/>
                          </a:solidFill>
                          <a:effectLst/>
                          <a:latin typeface="Arial"/>
                          <a:ea typeface="Arial"/>
                          <a:cs typeface="Arial"/>
                          <a:sym typeface="Arial"/>
                        </a:rPr>
                        <a:t> Similar to MAE but gives more weight to larger errors. Lower is better.</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u="none" strike="noStrike" cap="none" dirty="0">
                          <a:solidFill>
                            <a:srgbClr val="000000"/>
                          </a:solidFill>
                          <a:effectLst/>
                          <a:latin typeface="Arial"/>
                          <a:ea typeface="Arial"/>
                          <a:cs typeface="Arial"/>
                          <a:sym typeface="Arial"/>
                        </a:rPr>
                        <a:t>Mean Absolute Percentage Error (MAPE): </a:t>
                      </a:r>
                      <a:r>
                        <a:rPr lang="en-US" sz="1400" b="0" i="0" u="none" strike="noStrike" cap="none" dirty="0">
                          <a:solidFill>
                            <a:srgbClr val="000000"/>
                          </a:solidFill>
                          <a:effectLst/>
                          <a:latin typeface="Arial"/>
                          <a:ea typeface="Arial"/>
                          <a:cs typeface="Arial"/>
                          <a:sym typeface="Arial"/>
                        </a:rPr>
                        <a:t>measures the average percentage error of predictions.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b="0" i="0" u="none" strike="noStrike" cap="none" dirty="0">
                        <a:solidFill>
                          <a:srgbClr val="000000"/>
                        </a:solidFill>
                        <a:effectLst/>
                        <a:latin typeface="Arial"/>
                        <a:ea typeface="Arial"/>
                        <a:cs typeface="Arial"/>
                        <a:sym typeface="Arial"/>
                      </a:endParaRPr>
                    </a:p>
                  </a:txBody>
                  <a:tcPr/>
                </a:tc>
                <a:extLst>
                  <a:ext uri="{0D108BD9-81ED-4DB2-BD59-A6C34878D82A}">
                    <a16:rowId xmlns:a16="http://schemas.microsoft.com/office/drawing/2014/main" val="2121286834"/>
                  </a:ext>
                </a:extLst>
              </a:tr>
            </a:tbl>
          </a:graphicData>
        </a:graphic>
      </p:graphicFrame>
    </p:spTree>
    <p:extLst>
      <p:ext uri="{BB962C8B-B14F-4D97-AF65-F5344CB8AC3E}">
        <p14:creationId xmlns:p14="http://schemas.microsoft.com/office/powerpoint/2010/main" val="18908233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88598-5BDC-D2ED-C586-72F0DFCB0E89}"/>
              </a:ext>
            </a:extLst>
          </p:cNvPr>
          <p:cNvSpPr>
            <a:spLocks noGrp="1"/>
          </p:cNvSpPr>
          <p:nvPr>
            <p:ph type="ctrTitle"/>
          </p:nvPr>
        </p:nvSpPr>
        <p:spPr/>
        <p:txBody>
          <a:bodyPr/>
          <a:lstStyle/>
          <a:p>
            <a:r>
              <a:rPr lang="en-US" dirty="0"/>
              <a:t>DATA UNDERSTANDING</a:t>
            </a:r>
          </a:p>
        </p:txBody>
      </p:sp>
      <p:pic>
        <p:nvPicPr>
          <p:cNvPr id="6" name="Picture 5" descr="A map of the state of california&#10;&#10;Description automatically generated">
            <a:extLst>
              <a:ext uri="{FF2B5EF4-FFF2-40B4-BE49-F238E27FC236}">
                <a16:creationId xmlns:a16="http://schemas.microsoft.com/office/drawing/2014/main" id="{7639C0A2-85B2-CE8F-94AD-892965099064}"/>
              </a:ext>
            </a:extLst>
          </p:cNvPr>
          <p:cNvPicPr>
            <a:picLocks noChangeAspect="1"/>
          </p:cNvPicPr>
          <p:nvPr/>
        </p:nvPicPr>
        <p:blipFill>
          <a:blip r:embed="rId2"/>
          <a:stretch>
            <a:fillRect/>
          </a:stretch>
        </p:blipFill>
        <p:spPr>
          <a:xfrm>
            <a:off x="790975" y="1034100"/>
            <a:ext cx="4483100" cy="4034790"/>
          </a:xfrm>
          <a:prstGeom prst="rect">
            <a:avLst/>
          </a:prstGeom>
        </p:spPr>
      </p:pic>
      <p:graphicFrame>
        <p:nvGraphicFramePr>
          <p:cNvPr id="7" name="Table 6">
            <a:extLst>
              <a:ext uri="{FF2B5EF4-FFF2-40B4-BE49-F238E27FC236}">
                <a16:creationId xmlns:a16="http://schemas.microsoft.com/office/drawing/2014/main" id="{67FEB589-CB44-363D-3C24-3B1FAF8B809D}"/>
              </a:ext>
            </a:extLst>
          </p:cNvPr>
          <p:cNvGraphicFramePr>
            <a:graphicFrameLocks noGrp="1"/>
          </p:cNvGraphicFramePr>
          <p:nvPr>
            <p:extLst>
              <p:ext uri="{D42A27DB-BD31-4B8C-83A1-F6EECF244321}">
                <p14:modId xmlns:p14="http://schemas.microsoft.com/office/powerpoint/2010/main" val="2754044530"/>
              </p:ext>
            </p:extLst>
          </p:nvPr>
        </p:nvGraphicFramePr>
        <p:xfrm>
          <a:off x="5362975" y="1530670"/>
          <a:ext cx="3736575" cy="3041650"/>
        </p:xfrm>
        <a:graphic>
          <a:graphicData uri="http://schemas.openxmlformats.org/drawingml/2006/table">
            <a:tbl>
              <a:tblPr firstRow="1" bandRow="1">
                <a:tableStyleId>{BC3D1883-9210-44F1-925E-C111B1617DBF}</a:tableStyleId>
              </a:tblPr>
              <a:tblGrid>
                <a:gridCol w="3736575">
                  <a:extLst>
                    <a:ext uri="{9D8B030D-6E8A-4147-A177-3AD203B41FA5}">
                      <a16:colId xmlns:a16="http://schemas.microsoft.com/office/drawing/2014/main" val="182320519"/>
                    </a:ext>
                  </a:extLst>
                </a:gridCol>
              </a:tblGrid>
              <a:tr h="298450">
                <a:tc>
                  <a:txBody>
                    <a:bodyPr/>
                    <a:lstStyle/>
                    <a:p>
                      <a:pPr algn="ctr"/>
                      <a:r>
                        <a:rPr lang="en-US" sz="900" b="1" dirty="0"/>
                        <a:t>INFORMATION ABOUT DATA SET</a:t>
                      </a:r>
                    </a:p>
                  </a:txBody>
                  <a:tcPr/>
                </a:tc>
                <a:extLst>
                  <a:ext uri="{0D108BD9-81ED-4DB2-BD59-A6C34878D82A}">
                    <a16:rowId xmlns:a16="http://schemas.microsoft.com/office/drawing/2014/main" val="2744387393"/>
                  </a:ext>
                </a:extLst>
              </a:tr>
              <a:tr h="0">
                <a:tc>
                  <a:txBody>
                    <a:bodyPr/>
                    <a:lstStyle/>
                    <a:p>
                      <a:r>
                        <a:rPr lang="en-US" sz="900" b="0" i="0" u="none" strike="noStrike" cap="none" dirty="0">
                          <a:solidFill>
                            <a:srgbClr val="000000"/>
                          </a:solidFill>
                          <a:effectLst/>
                          <a:latin typeface="Arial"/>
                          <a:ea typeface="Arial"/>
                          <a:cs typeface="Arial"/>
                          <a:sym typeface="Arial"/>
                        </a:rPr>
                        <a:t>1. longitude: A measure of how far west a house is; a higher value is farther west</a:t>
                      </a:r>
                    </a:p>
                    <a:p>
                      <a:r>
                        <a:rPr lang="en-US" sz="900" b="0" i="0" u="none" strike="noStrike" cap="none" dirty="0">
                          <a:solidFill>
                            <a:srgbClr val="000000"/>
                          </a:solidFill>
                          <a:effectLst/>
                          <a:latin typeface="Arial"/>
                          <a:ea typeface="Arial"/>
                          <a:cs typeface="Arial"/>
                          <a:sym typeface="Arial"/>
                        </a:rPr>
                        <a:t>2. latitude: A measure of how far north a house is; a higher value is farther north</a:t>
                      </a:r>
                    </a:p>
                    <a:p>
                      <a:r>
                        <a:rPr lang="en-US" sz="900" b="0" i="0" u="none" strike="noStrike" cap="none" dirty="0">
                          <a:solidFill>
                            <a:srgbClr val="000000"/>
                          </a:solidFill>
                          <a:effectLst/>
                          <a:latin typeface="Arial"/>
                          <a:ea typeface="Arial"/>
                          <a:cs typeface="Arial"/>
                          <a:sym typeface="Arial"/>
                        </a:rPr>
                        <a:t>3. </a:t>
                      </a:r>
                      <a:r>
                        <a:rPr lang="en-US" sz="900" b="0" i="0" u="none" strike="noStrike" cap="none" dirty="0" err="1">
                          <a:solidFill>
                            <a:srgbClr val="000000"/>
                          </a:solidFill>
                          <a:effectLst/>
                          <a:latin typeface="Arial"/>
                          <a:ea typeface="Arial"/>
                          <a:cs typeface="Arial"/>
                          <a:sym typeface="Arial"/>
                        </a:rPr>
                        <a:t>housing_Median_Age</a:t>
                      </a:r>
                      <a:r>
                        <a:rPr lang="en-US" sz="900" b="0" i="0" u="none" strike="noStrike" cap="none" dirty="0">
                          <a:solidFill>
                            <a:srgbClr val="000000"/>
                          </a:solidFill>
                          <a:effectLst/>
                          <a:latin typeface="Arial"/>
                          <a:ea typeface="Arial"/>
                          <a:cs typeface="Arial"/>
                          <a:sym typeface="Arial"/>
                        </a:rPr>
                        <a:t>: Median age of a house within a block; a lower number is a newer building</a:t>
                      </a:r>
                    </a:p>
                    <a:p>
                      <a:r>
                        <a:rPr lang="en-US" sz="900" b="0" i="0" u="none" strike="noStrike" cap="none" dirty="0">
                          <a:solidFill>
                            <a:srgbClr val="000000"/>
                          </a:solidFill>
                          <a:effectLst/>
                          <a:latin typeface="Arial"/>
                          <a:ea typeface="Arial"/>
                          <a:cs typeface="Arial"/>
                          <a:sym typeface="Arial"/>
                        </a:rPr>
                        <a:t>4. </a:t>
                      </a:r>
                      <a:r>
                        <a:rPr lang="en-US" sz="900" b="0" i="0" u="none" strike="noStrike" cap="none" dirty="0" err="1">
                          <a:solidFill>
                            <a:srgbClr val="000000"/>
                          </a:solidFill>
                          <a:effectLst/>
                          <a:latin typeface="Arial"/>
                          <a:ea typeface="Arial"/>
                          <a:cs typeface="Arial"/>
                          <a:sym typeface="Arial"/>
                        </a:rPr>
                        <a:t>total_Rooms</a:t>
                      </a:r>
                      <a:r>
                        <a:rPr lang="en-US" sz="900" b="0" i="0" u="none" strike="noStrike" cap="none" dirty="0">
                          <a:solidFill>
                            <a:srgbClr val="000000"/>
                          </a:solidFill>
                          <a:effectLst/>
                          <a:latin typeface="Arial"/>
                          <a:ea typeface="Arial"/>
                          <a:cs typeface="Arial"/>
                          <a:sym typeface="Arial"/>
                        </a:rPr>
                        <a:t>: Total number of rooms within a block</a:t>
                      </a:r>
                    </a:p>
                    <a:p>
                      <a:r>
                        <a:rPr lang="en-US" sz="900" b="0" i="0" u="none" strike="noStrike" cap="none" dirty="0">
                          <a:solidFill>
                            <a:srgbClr val="000000"/>
                          </a:solidFill>
                          <a:effectLst/>
                          <a:latin typeface="Arial"/>
                          <a:ea typeface="Arial"/>
                          <a:cs typeface="Arial"/>
                          <a:sym typeface="Arial"/>
                        </a:rPr>
                        <a:t>5. </a:t>
                      </a:r>
                      <a:r>
                        <a:rPr lang="en-US" sz="900" b="0" i="0" u="none" strike="noStrike" cap="none" dirty="0" err="1">
                          <a:solidFill>
                            <a:srgbClr val="000000"/>
                          </a:solidFill>
                          <a:effectLst/>
                          <a:latin typeface="Arial"/>
                          <a:ea typeface="Arial"/>
                          <a:cs typeface="Arial"/>
                          <a:sym typeface="Arial"/>
                        </a:rPr>
                        <a:t>total_Bedrooms</a:t>
                      </a:r>
                      <a:r>
                        <a:rPr lang="en-US" sz="900" b="0" i="0" u="none" strike="noStrike" cap="none" dirty="0">
                          <a:solidFill>
                            <a:srgbClr val="000000"/>
                          </a:solidFill>
                          <a:effectLst/>
                          <a:latin typeface="Arial"/>
                          <a:ea typeface="Arial"/>
                          <a:cs typeface="Arial"/>
                          <a:sym typeface="Arial"/>
                        </a:rPr>
                        <a:t>: Total number of bedrooms within a block</a:t>
                      </a:r>
                    </a:p>
                    <a:p>
                      <a:r>
                        <a:rPr lang="en-US" sz="900" b="0" i="0" u="none" strike="noStrike" cap="none" dirty="0">
                          <a:solidFill>
                            <a:srgbClr val="000000"/>
                          </a:solidFill>
                          <a:effectLst/>
                          <a:latin typeface="Arial"/>
                          <a:ea typeface="Arial"/>
                          <a:cs typeface="Arial"/>
                          <a:sym typeface="Arial"/>
                        </a:rPr>
                        <a:t>6. population: Total number of people residing within a block</a:t>
                      </a:r>
                    </a:p>
                    <a:p>
                      <a:r>
                        <a:rPr lang="en-US" sz="900" b="0" i="0" u="none" strike="noStrike" cap="none" dirty="0">
                          <a:solidFill>
                            <a:srgbClr val="000000"/>
                          </a:solidFill>
                          <a:effectLst/>
                          <a:latin typeface="Arial"/>
                          <a:ea typeface="Arial"/>
                          <a:cs typeface="Arial"/>
                          <a:sym typeface="Arial"/>
                        </a:rPr>
                        <a:t>7. households: Total number of households, a group of people residing within a home unit, for a block</a:t>
                      </a:r>
                    </a:p>
                    <a:p>
                      <a:r>
                        <a:rPr lang="en-US" sz="900" b="0" i="0" u="none" strike="noStrike" cap="none" dirty="0">
                          <a:solidFill>
                            <a:srgbClr val="000000"/>
                          </a:solidFill>
                          <a:effectLst/>
                          <a:latin typeface="Arial"/>
                          <a:ea typeface="Arial"/>
                          <a:cs typeface="Arial"/>
                          <a:sym typeface="Arial"/>
                        </a:rPr>
                        <a:t>8. </a:t>
                      </a:r>
                      <a:r>
                        <a:rPr lang="en-US" sz="900" b="0" i="0" u="none" strike="noStrike" cap="none" dirty="0" err="1">
                          <a:solidFill>
                            <a:srgbClr val="000000"/>
                          </a:solidFill>
                          <a:effectLst/>
                          <a:latin typeface="Arial"/>
                          <a:ea typeface="Arial"/>
                          <a:cs typeface="Arial"/>
                          <a:sym typeface="Arial"/>
                        </a:rPr>
                        <a:t>median_Income</a:t>
                      </a:r>
                      <a:r>
                        <a:rPr lang="en-US" sz="900" b="0" i="0" u="none" strike="noStrike" cap="none" dirty="0">
                          <a:solidFill>
                            <a:srgbClr val="000000"/>
                          </a:solidFill>
                          <a:effectLst/>
                          <a:latin typeface="Arial"/>
                          <a:ea typeface="Arial"/>
                          <a:cs typeface="Arial"/>
                          <a:sym typeface="Arial"/>
                        </a:rPr>
                        <a:t>: Median income for households within a block of houses (measured in tens of thousands of US Dollars)</a:t>
                      </a:r>
                    </a:p>
                    <a:p>
                      <a:r>
                        <a:rPr lang="en-US" sz="900" b="0" i="0" u="none" strike="noStrike" cap="none" dirty="0">
                          <a:solidFill>
                            <a:srgbClr val="000000"/>
                          </a:solidFill>
                          <a:effectLst/>
                          <a:highlight>
                            <a:srgbClr val="FFFF00"/>
                          </a:highlight>
                          <a:latin typeface="Arial"/>
                          <a:ea typeface="Arial"/>
                          <a:cs typeface="Arial"/>
                          <a:sym typeface="Arial"/>
                        </a:rPr>
                        <a:t>9. </a:t>
                      </a:r>
                      <a:r>
                        <a:rPr lang="en-US" sz="900" b="0" i="0" u="none" strike="noStrike" cap="none" dirty="0" err="1">
                          <a:solidFill>
                            <a:srgbClr val="000000"/>
                          </a:solidFill>
                          <a:effectLst/>
                          <a:highlight>
                            <a:srgbClr val="FFFF00"/>
                          </a:highlight>
                          <a:latin typeface="Arial"/>
                          <a:ea typeface="Arial"/>
                          <a:cs typeface="Arial"/>
                          <a:sym typeface="Arial"/>
                        </a:rPr>
                        <a:t>median_House_Value</a:t>
                      </a:r>
                      <a:r>
                        <a:rPr lang="en-US" sz="900" b="0" i="0" u="none" strike="noStrike" cap="none" dirty="0">
                          <a:solidFill>
                            <a:srgbClr val="000000"/>
                          </a:solidFill>
                          <a:effectLst/>
                          <a:highlight>
                            <a:srgbClr val="FFFF00"/>
                          </a:highlight>
                          <a:latin typeface="Arial"/>
                          <a:ea typeface="Arial"/>
                          <a:cs typeface="Arial"/>
                          <a:sym typeface="Arial"/>
                        </a:rPr>
                        <a:t>: Median house value for households within a block (measured in US Dollars)</a:t>
                      </a:r>
                    </a:p>
                    <a:p>
                      <a:r>
                        <a:rPr lang="en-US" sz="900" b="0" i="0" u="none" strike="noStrike" cap="none" dirty="0">
                          <a:solidFill>
                            <a:srgbClr val="000000"/>
                          </a:solidFill>
                          <a:effectLst/>
                          <a:latin typeface="Arial"/>
                          <a:ea typeface="Arial"/>
                          <a:cs typeface="Arial"/>
                          <a:sym typeface="Arial"/>
                        </a:rPr>
                        <a:t>10. </a:t>
                      </a:r>
                      <a:r>
                        <a:rPr lang="en-US" sz="900" b="0" i="0" u="none" strike="noStrike" cap="none" dirty="0" err="1">
                          <a:solidFill>
                            <a:srgbClr val="000000"/>
                          </a:solidFill>
                          <a:effectLst/>
                          <a:latin typeface="Arial"/>
                          <a:ea typeface="Arial"/>
                          <a:cs typeface="Arial"/>
                          <a:sym typeface="Arial"/>
                        </a:rPr>
                        <a:t>ocean_Proximity</a:t>
                      </a:r>
                      <a:r>
                        <a:rPr lang="en-US" sz="900" b="0" i="0" u="none" strike="noStrike" cap="none" dirty="0">
                          <a:solidFill>
                            <a:srgbClr val="000000"/>
                          </a:solidFill>
                          <a:effectLst/>
                          <a:latin typeface="Arial"/>
                          <a:ea typeface="Arial"/>
                          <a:cs typeface="Arial"/>
                          <a:sym typeface="Arial"/>
                        </a:rPr>
                        <a:t>: Location of the house w.r.t ocean/sea</a:t>
                      </a:r>
                    </a:p>
                  </a:txBody>
                  <a:tcPr/>
                </a:tc>
                <a:extLst>
                  <a:ext uri="{0D108BD9-81ED-4DB2-BD59-A6C34878D82A}">
                    <a16:rowId xmlns:a16="http://schemas.microsoft.com/office/drawing/2014/main" val="2121286834"/>
                  </a:ext>
                </a:extLst>
              </a:tr>
              <a:tr h="0">
                <a:tc>
                  <a:txBody>
                    <a:bodyPr/>
                    <a:lstStyle/>
                    <a:p>
                      <a:r>
                        <a:rPr lang="en-US" sz="900" b="0" i="0" u="none" strike="noStrike" cap="none" dirty="0">
                          <a:solidFill>
                            <a:srgbClr val="000000"/>
                          </a:solidFill>
                          <a:effectLst/>
                          <a:latin typeface="Arial"/>
                          <a:ea typeface="Arial"/>
                          <a:cs typeface="Arial"/>
                          <a:sym typeface="Arial"/>
                        </a:rPr>
                        <a:t>Data Set have 10 columns and 14448 rows, null duplicated item</a:t>
                      </a:r>
                    </a:p>
                  </a:txBody>
                  <a:tcPr/>
                </a:tc>
                <a:extLst>
                  <a:ext uri="{0D108BD9-81ED-4DB2-BD59-A6C34878D82A}">
                    <a16:rowId xmlns:a16="http://schemas.microsoft.com/office/drawing/2014/main" val="3181368436"/>
                  </a:ext>
                </a:extLst>
              </a:tr>
              <a:tr h="0">
                <a:tc>
                  <a:txBody>
                    <a:bodyPr/>
                    <a:lstStyle/>
                    <a:p>
                      <a:r>
                        <a:rPr lang="en-US" sz="900" b="0" i="0" u="none" strike="noStrike" cap="none" dirty="0">
                          <a:solidFill>
                            <a:srgbClr val="000000"/>
                          </a:solidFill>
                          <a:effectLst/>
                          <a:latin typeface="Arial"/>
                          <a:ea typeface="Arial"/>
                          <a:cs typeface="Arial"/>
                          <a:sym typeface="Arial"/>
                        </a:rPr>
                        <a:t>Found 0.95% null data in </a:t>
                      </a:r>
                      <a:r>
                        <a:rPr lang="en-US" sz="900" b="0" i="0" u="none" strike="noStrike" cap="none" dirty="0" err="1">
                          <a:solidFill>
                            <a:srgbClr val="000000"/>
                          </a:solidFill>
                          <a:effectLst/>
                          <a:latin typeface="Arial"/>
                          <a:ea typeface="Arial"/>
                          <a:cs typeface="Arial"/>
                          <a:sym typeface="Arial"/>
                        </a:rPr>
                        <a:t>total_bedrooms</a:t>
                      </a:r>
                      <a:r>
                        <a:rPr lang="en-US" sz="900" b="0" i="0" u="none" strike="noStrike" cap="none" dirty="0">
                          <a:solidFill>
                            <a:srgbClr val="000000"/>
                          </a:solidFill>
                          <a:effectLst/>
                          <a:latin typeface="Arial"/>
                          <a:ea typeface="Arial"/>
                          <a:cs typeface="Arial"/>
                          <a:sym typeface="Arial"/>
                        </a:rPr>
                        <a:t>, due to low it’ll be removed</a:t>
                      </a:r>
                    </a:p>
                  </a:txBody>
                  <a:tcPr/>
                </a:tc>
                <a:extLst>
                  <a:ext uri="{0D108BD9-81ED-4DB2-BD59-A6C34878D82A}">
                    <a16:rowId xmlns:a16="http://schemas.microsoft.com/office/drawing/2014/main" val="3692288297"/>
                  </a:ext>
                </a:extLst>
              </a:tr>
            </a:tbl>
          </a:graphicData>
        </a:graphic>
      </p:graphicFrame>
    </p:spTree>
    <p:extLst>
      <p:ext uri="{BB962C8B-B14F-4D97-AF65-F5344CB8AC3E}">
        <p14:creationId xmlns:p14="http://schemas.microsoft.com/office/powerpoint/2010/main" val="3567479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B78EA-15D4-29F9-0528-9C548318287F}"/>
              </a:ext>
            </a:extLst>
          </p:cNvPr>
          <p:cNvSpPr>
            <a:spLocks noGrp="1"/>
          </p:cNvSpPr>
          <p:nvPr>
            <p:ph type="ctrTitle"/>
          </p:nvPr>
        </p:nvSpPr>
        <p:spPr>
          <a:xfrm>
            <a:off x="790974" y="720000"/>
            <a:ext cx="8613375" cy="314100"/>
          </a:xfrm>
        </p:spPr>
        <p:txBody>
          <a:bodyPr/>
          <a:lstStyle/>
          <a:p>
            <a:r>
              <a:rPr lang="en-US" dirty="0"/>
              <a:t>EXPLORATORY DATA ANALYSIS – MEDIAN PRICE VARIATION &amp; CATEGORY in @ Longitude, Latitude</a:t>
            </a:r>
          </a:p>
        </p:txBody>
      </p:sp>
      <p:pic>
        <p:nvPicPr>
          <p:cNvPr id="4" name="Picture 3">
            <a:extLst>
              <a:ext uri="{FF2B5EF4-FFF2-40B4-BE49-F238E27FC236}">
                <a16:creationId xmlns:a16="http://schemas.microsoft.com/office/drawing/2014/main" id="{95818AE3-72F6-4C35-5758-F663F42D4E93}"/>
              </a:ext>
            </a:extLst>
          </p:cNvPr>
          <p:cNvPicPr>
            <a:picLocks noChangeAspect="1"/>
          </p:cNvPicPr>
          <p:nvPr/>
        </p:nvPicPr>
        <p:blipFill>
          <a:blip r:embed="rId2"/>
          <a:stretch>
            <a:fillRect/>
          </a:stretch>
        </p:blipFill>
        <p:spPr>
          <a:xfrm>
            <a:off x="790975" y="1035604"/>
            <a:ext cx="8331200" cy="3409491"/>
          </a:xfrm>
          <a:prstGeom prst="rect">
            <a:avLst/>
          </a:prstGeom>
        </p:spPr>
      </p:pic>
      <p:graphicFrame>
        <p:nvGraphicFramePr>
          <p:cNvPr id="5" name="Table 4">
            <a:extLst>
              <a:ext uri="{FF2B5EF4-FFF2-40B4-BE49-F238E27FC236}">
                <a16:creationId xmlns:a16="http://schemas.microsoft.com/office/drawing/2014/main" id="{F15B0BD6-FDB0-4964-683F-8CF2A95E4C36}"/>
              </a:ext>
            </a:extLst>
          </p:cNvPr>
          <p:cNvGraphicFramePr>
            <a:graphicFrameLocks noGrp="1"/>
          </p:cNvGraphicFramePr>
          <p:nvPr>
            <p:extLst>
              <p:ext uri="{D42A27DB-BD31-4B8C-83A1-F6EECF244321}">
                <p14:modId xmlns:p14="http://schemas.microsoft.com/office/powerpoint/2010/main" val="262942678"/>
              </p:ext>
            </p:extLst>
          </p:nvPr>
        </p:nvGraphicFramePr>
        <p:xfrm>
          <a:off x="1142999" y="4445094"/>
          <a:ext cx="7785101" cy="641256"/>
        </p:xfrm>
        <a:graphic>
          <a:graphicData uri="http://schemas.openxmlformats.org/drawingml/2006/table">
            <a:tbl>
              <a:tblPr firstRow="1" bandRow="1">
                <a:tableStyleId>{BC3D1883-9210-44F1-925E-C111B1617DBF}</a:tableStyleId>
              </a:tblPr>
              <a:tblGrid>
                <a:gridCol w="4108451">
                  <a:extLst>
                    <a:ext uri="{9D8B030D-6E8A-4147-A177-3AD203B41FA5}">
                      <a16:colId xmlns:a16="http://schemas.microsoft.com/office/drawing/2014/main" val="795033607"/>
                    </a:ext>
                  </a:extLst>
                </a:gridCol>
                <a:gridCol w="3676650">
                  <a:extLst>
                    <a:ext uri="{9D8B030D-6E8A-4147-A177-3AD203B41FA5}">
                      <a16:colId xmlns:a16="http://schemas.microsoft.com/office/drawing/2014/main" val="3109411933"/>
                    </a:ext>
                  </a:extLst>
                </a:gridCol>
              </a:tblGrid>
              <a:tr h="320628">
                <a:tc>
                  <a:txBody>
                    <a:bodyPr/>
                    <a:lstStyle/>
                    <a:p>
                      <a:r>
                        <a:rPr lang="en-US" dirty="0"/>
                        <a:t>Highest price mostly situated NEAR OCEAN area</a:t>
                      </a:r>
                    </a:p>
                  </a:txBody>
                  <a:tcPr/>
                </a:tc>
                <a:tc>
                  <a:txBody>
                    <a:bodyPr/>
                    <a:lstStyle/>
                    <a:p>
                      <a:pPr algn="ctr"/>
                      <a:r>
                        <a:rPr lang="en-US" dirty="0"/>
                        <a:t>Price range 400 ~ 500K USD</a:t>
                      </a:r>
                    </a:p>
                  </a:txBody>
                  <a:tcPr/>
                </a:tc>
                <a:extLst>
                  <a:ext uri="{0D108BD9-81ED-4DB2-BD59-A6C34878D82A}">
                    <a16:rowId xmlns:a16="http://schemas.microsoft.com/office/drawing/2014/main" val="2849253862"/>
                  </a:ext>
                </a:extLst>
              </a:tr>
              <a:tr h="320628">
                <a:tc>
                  <a:txBody>
                    <a:bodyPr/>
                    <a:lstStyle/>
                    <a:p>
                      <a:r>
                        <a:rPr lang="en-US" dirty="0"/>
                        <a:t>Lowest price majority situated INLAND area</a:t>
                      </a:r>
                    </a:p>
                  </a:txBody>
                  <a:tcPr/>
                </a:tc>
                <a:tc>
                  <a:txBody>
                    <a:bodyPr/>
                    <a:lstStyle/>
                    <a:p>
                      <a:pPr algn="ctr"/>
                      <a:r>
                        <a:rPr lang="en-US" dirty="0"/>
                        <a:t>Price range 100 ~ 200K USD</a:t>
                      </a:r>
                    </a:p>
                  </a:txBody>
                  <a:tcPr/>
                </a:tc>
                <a:extLst>
                  <a:ext uri="{0D108BD9-81ED-4DB2-BD59-A6C34878D82A}">
                    <a16:rowId xmlns:a16="http://schemas.microsoft.com/office/drawing/2014/main" val="197690383"/>
                  </a:ext>
                </a:extLst>
              </a:tr>
            </a:tbl>
          </a:graphicData>
        </a:graphic>
      </p:graphicFrame>
    </p:spTree>
    <p:extLst>
      <p:ext uri="{BB962C8B-B14F-4D97-AF65-F5344CB8AC3E}">
        <p14:creationId xmlns:p14="http://schemas.microsoft.com/office/powerpoint/2010/main" val="1616573088"/>
      </p:ext>
    </p:extLst>
  </p:cSld>
  <p:clrMapOvr>
    <a:masterClrMapping/>
  </p:clrMapOvr>
</p:sld>
</file>

<file path=ppt/theme/theme1.xml><?xml version="1.0" encoding="utf-8"?>
<a:theme xmlns:a="http://schemas.openxmlformats.org/drawingml/2006/main" name="Real Estate Marketing Plan ">
  <a:themeElements>
    <a:clrScheme name="Simple Light">
      <a:dk1>
        <a:srgbClr val="000000"/>
      </a:dk1>
      <a:lt1>
        <a:srgbClr val="FFFFFF"/>
      </a:lt1>
      <a:dk2>
        <a:srgbClr val="7D9EA2"/>
      </a:dk2>
      <a:lt2>
        <a:srgbClr val="97D3DA"/>
      </a:lt2>
      <a:accent1>
        <a:srgbClr val="90B2B6"/>
      </a:accent1>
      <a:accent2>
        <a:srgbClr val="A2C4C8"/>
      </a:accent2>
      <a:accent3>
        <a:srgbClr val="BAD6D9"/>
      </a:accent3>
      <a:accent4>
        <a:srgbClr val="F26835"/>
      </a:accent4>
      <a:accent5>
        <a:srgbClr val="D99B77"/>
      </a:accent5>
      <a:accent6>
        <a:srgbClr val="67898D"/>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2055</TotalTime>
  <Words>1558</Words>
  <Application>Microsoft Office PowerPoint</Application>
  <PresentationFormat>On-screen Show (16:9)</PresentationFormat>
  <Paragraphs>131</Paragraphs>
  <Slides>23</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Source Sans Pro</vt:lpstr>
      <vt:lpstr>EB Garamond</vt:lpstr>
      <vt:lpstr>Arial</vt:lpstr>
      <vt:lpstr>Montserrat Light</vt:lpstr>
      <vt:lpstr>Montserrat ExtraBold</vt:lpstr>
      <vt:lpstr>Montserrat Black</vt:lpstr>
      <vt:lpstr>Consolas</vt:lpstr>
      <vt:lpstr>Real Estate Marketing Plan </vt:lpstr>
      <vt:lpstr>Enhancing Real Estate Appraisals: Machine Learning Approach</vt:lpstr>
      <vt:lpstr>OUR COMPANY</vt:lpstr>
      <vt:lpstr>BUSINESS PROBLEM : Real Estate Appraisal</vt:lpstr>
      <vt:lpstr>BUSINESS PROBLEMS EFFECTS</vt:lpstr>
      <vt:lpstr>GOALS</vt:lpstr>
      <vt:lpstr>Who gets the benefits of The Machine Learning Model</vt:lpstr>
      <vt:lpstr>CONTEX &amp; METRIC EVALUATION</vt:lpstr>
      <vt:lpstr>DATA UNDERSTANDING</vt:lpstr>
      <vt:lpstr>EXPLORATORY DATA ANALYSIS – MEDIAN PRICE VARIATION &amp; CATEGORY in @ Longitude, Latitude</vt:lpstr>
      <vt:lpstr>DATA UNDERSTANDING – HEAT MAP CORRELATION</vt:lpstr>
      <vt:lpstr>Highest Correlated Features – Median Income &gt; Total_rooms &gt; Housing_median_age</vt:lpstr>
      <vt:lpstr>DATA CLEANING &amp; PREPROCESSING</vt:lpstr>
      <vt:lpstr>HANDLING OUTLIERS – MEDIAN INCOME</vt:lpstr>
      <vt:lpstr>HANDLING OUTLIERS – MEDIAN HOUSE VALUE</vt:lpstr>
      <vt:lpstr>PRE-PROCESSING – CATEGORICAL DATA ‘OCEAN_PROXIMITY’</vt:lpstr>
      <vt:lpstr>PRE PROCESSING – CATEGORICAL DATA ‘OCEAN_PROXIMITY’</vt:lpstr>
      <vt:lpstr>MODELING – SPLITTING &amp; CROSS VALIDATION</vt:lpstr>
      <vt:lpstr>ALL BENCHMARK MODEL PERFORMANCE</vt:lpstr>
      <vt:lpstr>HYPERPARAMETER TUNING</vt:lpstr>
      <vt:lpstr>BENCHMARK BEST MODEL AFTER TUNING</vt:lpstr>
      <vt:lpstr>RESIDUAL PLOT</vt:lpstr>
      <vt:lpstr>CONCLUSION</vt:lpstr>
      <vt:lpstr>RECOMENDATION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Diana Dwi Hapsari</dc:creator>
  <cp:lastModifiedBy>Diana Dwi Hapsari</cp:lastModifiedBy>
  <cp:revision>18</cp:revision>
  <dcterms:modified xsi:type="dcterms:W3CDTF">2025-01-13T09:38:47Z</dcterms:modified>
</cp:coreProperties>
</file>